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0" r:id="rId1"/>
    <p:sldMasterId id="2147484106" r:id="rId2"/>
    <p:sldMasterId id="2147484182" r:id="rId3"/>
    <p:sldMasterId id="2147484195" r:id="rId4"/>
  </p:sldMasterIdLst>
  <p:notesMasterIdLst>
    <p:notesMasterId r:id="rId40"/>
  </p:notesMasterIdLst>
  <p:sldIdLst>
    <p:sldId id="695" r:id="rId5"/>
    <p:sldId id="1030" r:id="rId6"/>
    <p:sldId id="1051" r:id="rId7"/>
    <p:sldId id="1038" r:id="rId8"/>
    <p:sldId id="367" r:id="rId9"/>
    <p:sldId id="1065" r:id="rId10"/>
    <p:sldId id="534" r:id="rId11"/>
    <p:sldId id="1066" r:id="rId12"/>
    <p:sldId id="1067" r:id="rId13"/>
    <p:sldId id="1068" r:id="rId14"/>
    <p:sldId id="1069" r:id="rId15"/>
    <p:sldId id="1054" r:id="rId16"/>
    <p:sldId id="1070" r:id="rId17"/>
    <p:sldId id="1055" r:id="rId18"/>
    <p:sldId id="438" r:id="rId19"/>
    <p:sldId id="1071" r:id="rId20"/>
    <p:sldId id="374" r:id="rId21"/>
    <p:sldId id="1056" r:id="rId22"/>
    <p:sldId id="375" r:id="rId23"/>
    <p:sldId id="1057" r:id="rId24"/>
    <p:sldId id="370" r:id="rId25"/>
    <p:sldId id="428" r:id="rId26"/>
    <p:sldId id="429" r:id="rId27"/>
    <p:sldId id="1058" r:id="rId28"/>
    <p:sldId id="383" r:id="rId29"/>
    <p:sldId id="1059" r:id="rId30"/>
    <p:sldId id="1060" r:id="rId31"/>
    <p:sldId id="386" r:id="rId32"/>
    <p:sldId id="394" r:id="rId33"/>
    <p:sldId id="1061" r:id="rId34"/>
    <p:sldId id="1062" r:id="rId35"/>
    <p:sldId id="1063" r:id="rId36"/>
    <p:sldId id="1064" r:id="rId37"/>
    <p:sldId id="390" r:id="rId38"/>
    <p:sldId id="993" r:id="rId39"/>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5520" autoAdjust="0"/>
  </p:normalViewPr>
  <p:slideViewPr>
    <p:cSldViewPr>
      <p:cViewPr varScale="1">
        <p:scale>
          <a:sx n="68" d="100"/>
          <a:sy n="68" d="100"/>
        </p:scale>
        <p:origin x="234" y="6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64B859-93E3-4A24-B2FD-CEABBC9A459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EE770BE8-AED4-4841-8E61-8CC0096E04DE}">
      <dgm:prSet/>
      <dgm:spPr/>
      <dgm:t>
        <a:bodyPr/>
        <a:lstStyle/>
        <a:p>
          <a:r>
            <a:rPr lang="en-US"/>
            <a:t>How to commercialize your 2</a:t>
          </a:r>
          <a:r>
            <a:rPr lang="en-US" baseline="30000"/>
            <a:t>nd</a:t>
          </a:r>
          <a:r>
            <a:rPr lang="en-US"/>
            <a:t> Year project?</a:t>
          </a:r>
        </a:p>
      </dgm:t>
    </dgm:pt>
    <dgm:pt modelId="{47405693-50A0-4EB0-B704-2CDDBFDF6C1C}" type="parTrans" cxnId="{E7534866-2457-40AA-BD79-992E7E4CA0C5}">
      <dgm:prSet/>
      <dgm:spPr/>
      <dgm:t>
        <a:bodyPr/>
        <a:lstStyle/>
        <a:p>
          <a:endParaRPr lang="en-US"/>
        </a:p>
      </dgm:t>
    </dgm:pt>
    <dgm:pt modelId="{89199ADF-A08D-4675-9D8E-3907E043453E}" type="sibTrans" cxnId="{E7534866-2457-40AA-BD79-992E7E4CA0C5}">
      <dgm:prSet/>
      <dgm:spPr/>
      <dgm:t>
        <a:bodyPr/>
        <a:lstStyle/>
        <a:p>
          <a:endParaRPr lang="en-US"/>
        </a:p>
      </dgm:t>
    </dgm:pt>
    <dgm:pt modelId="{0AFAAF18-F257-4DFD-8442-28AFD8736118}">
      <dgm:prSet/>
      <dgm:spPr/>
      <dgm:t>
        <a:bodyPr/>
        <a:lstStyle/>
        <a:p>
          <a:r>
            <a:rPr lang="en-US"/>
            <a:t>- Value proposition </a:t>
          </a:r>
        </a:p>
      </dgm:t>
    </dgm:pt>
    <dgm:pt modelId="{A7DAD9C4-4EB4-4AB3-B290-C297A9F6F4F1}" type="parTrans" cxnId="{1A8956CB-2BDE-42AF-A5F4-3F701795A7C5}">
      <dgm:prSet/>
      <dgm:spPr/>
      <dgm:t>
        <a:bodyPr/>
        <a:lstStyle/>
        <a:p>
          <a:endParaRPr lang="en-US"/>
        </a:p>
      </dgm:t>
    </dgm:pt>
    <dgm:pt modelId="{AF6E2057-772F-42B2-9376-0FBA9AF2FECA}" type="sibTrans" cxnId="{1A8956CB-2BDE-42AF-A5F4-3F701795A7C5}">
      <dgm:prSet/>
      <dgm:spPr/>
      <dgm:t>
        <a:bodyPr/>
        <a:lstStyle/>
        <a:p>
          <a:endParaRPr lang="en-US"/>
        </a:p>
      </dgm:t>
    </dgm:pt>
    <dgm:pt modelId="{F190A24C-2DA6-46FE-92B1-F8BBDFA382F9}">
      <dgm:prSet/>
      <dgm:spPr/>
      <dgm:t>
        <a:bodyPr/>
        <a:lstStyle/>
        <a:p>
          <a:r>
            <a:rPr lang="en-US"/>
            <a:t>-  SWOT Analysis  </a:t>
          </a:r>
        </a:p>
      </dgm:t>
    </dgm:pt>
    <dgm:pt modelId="{09106077-3B91-4401-B38C-0E5751EF5C39}" type="parTrans" cxnId="{B9E6593C-C042-4976-BEC8-02ED061DB206}">
      <dgm:prSet/>
      <dgm:spPr/>
      <dgm:t>
        <a:bodyPr/>
        <a:lstStyle/>
        <a:p>
          <a:endParaRPr lang="en-US"/>
        </a:p>
      </dgm:t>
    </dgm:pt>
    <dgm:pt modelId="{C24CA179-A33A-42BA-A725-6CCBB26D8F1B}" type="sibTrans" cxnId="{B9E6593C-C042-4976-BEC8-02ED061DB206}">
      <dgm:prSet/>
      <dgm:spPr/>
      <dgm:t>
        <a:bodyPr/>
        <a:lstStyle/>
        <a:p>
          <a:endParaRPr lang="en-US"/>
        </a:p>
      </dgm:t>
    </dgm:pt>
    <dgm:pt modelId="{5018C34E-2BBE-4DBF-BE1F-6674B9A60186}">
      <dgm:prSet/>
      <dgm:spPr/>
      <dgm:t>
        <a:bodyPr/>
        <a:lstStyle/>
        <a:p>
          <a:r>
            <a:rPr lang="en-US"/>
            <a:t>- PEST Analysis</a:t>
          </a:r>
        </a:p>
      </dgm:t>
    </dgm:pt>
    <dgm:pt modelId="{1D4419B9-14A8-407B-A8B0-BB4E37F17930}" type="parTrans" cxnId="{0F2F852E-60B9-47F0-B628-753E142D6960}">
      <dgm:prSet/>
      <dgm:spPr/>
      <dgm:t>
        <a:bodyPr/>
        <a:lstStyle/>
        <a:p>
          <a:endParaRPr lang="en-US"/>
        </a:p>
      </dgm:t>
    </dgm:pt>
    <dgm:pt modelId="{8CAE88C6-1D2C-4210-9D8E-43EB61BCF2A2}" type="sibTrans" cxnId="{0F2F852E-60B9-47F0-B628-753E142D6960}">
      <dgm:prSet/>
      <dgm:spPr/>
      <dgm:t>
        <a:bodyPr/>
        <a:lstStyle/>
        <a:p>
          <a:endParaRPr lang="en-US"/>
        </a:p>
      </dgm:t>
    </dgm:pt>
    <dgm:pt modelId="{73EDA1A0-757D-4E2F-AD9E-671EBDD26DB6}">
      <dgm:prSet/>
      <dgm:spPr/>
      <dgm:t>
        <a:bodyPr/>
        <a:lstStyle/>
        <a:p>
          <a:r>
            <a:rPr lang="en-US"/>
            <a:t>- Strategies</a:t>
          </a:r>
        </a:p>
      </dgm:t>
    </dgm:pt>
    <dgm:pt modelId="{2F2C5257-5CC5-4916-A869-004A258F254D}" type="parTrans" cxnId="{F0E8A14A-0D4B-4527-84E2-B9D0E4BBD409}">
      <dgm:prSet/>
      <dgm:spPr/>
      <dgm:t>
        <a:bodyPr/>
        <a:lstStyle/>
        <a:p>
          <a:endParaRPr lang="en-US"/>
        </a:p>
      </dgm:t>
    </dgm:pt>
    <dgm:pt modelId="{0C5EA762-11D6-4664-91B8-70A8BC7AC56C}" type="sibTrans" cxnId="{F0E8A14A-0D4B-4527-84E2-B9D0E4BBD409}">
      <dgm:prSet/>
      <dgm:spPr/>
      <dgm:t>
        <a:bodyPr/>
        <a:lstStyle/>
        <a:p>
          <a:endParaRPr lang="en-US"/>
        </a:p>
      </dgm:t>
    </dgm:pt>
    <dgm:pt modelId="{BAAF0B33-5EF3-45F3-9B7F-DDD279572A50}">
      <dgm:prSet/>
      <dgm:spPr/>
      <dgm:t>
        <a:bodyPr/>
        <a:lstStyle/>
        <a:p>
          <a:r>
            <a:rPr lang="en-US" dirty="0"/>
            <a:t>- Lean Canvas</a:t>
          </a:r>
        </a:p>
      </dgm:t>
    </dgm:pt>
    <dgm:pt modelId="{E0DCE069-215F-4991-86EC-2D275A10C0B7}" type="parTrans" cxnId="{06D07748-EF80-4C95-A89B-9B53BEAD4115}">
      <dgm:prSet/>
      <dgm:spPr/>
      <dgm:t>
        <a:bodyPr/>
        <a:lstStyle/>
        <a:p>
          <a:endParaRPr lang="en-US"/>
        </a:p>
      </dgm:t>
    </dgm:pt>
    <dgm:pt modelId="{9D44B1B8-70A4-408F-9348-F4966148A6E7}" type="sibTrans" cxnId="{06D07748-EF80-4C95-A89B-9B53BEAD4115}">
      <dgm:prSet/>
      <dgm:spPr/>
      <dgm:t>
        <a:bodyPr/>
        <a:lstStyle/>
        <a:p>
          <a:endParaRPr lang="en-US"/>
        </a:p>
      </dgm:t>
    </dgm:pt>
    <dgm:pt modelId="{80D11B7F-BD1E-442F-A11A-F857760E0A4F}" type="pres">
      <dgm:prSet presAssocID="{4964B859-93E3-4A24-B2FD-CEABBC9A4598}" presName="root" presStyleCnt="0">
        <dgm:presLayoutVars>
          <dgm:dir/>
          <dgm:resizeHandles val="exact"/>
        </dgm:presLayoutVars>
      </dgm:prSet>
      <dgm:spPr/>
    </dgm:pt>
    <dgm:pt modelId="{8C242225-1447-4257-96AA-F68D556F3AB5}" type="pres">
      <dgm:prSet presAssocID="{EE770BE8-AED4-4841-8E61-8CC0096E04DE}" presName="compNode" presStyleCnt="0"/>
      <dgm:spPr/>
    </dgm:pt>
    <dgm:pt modelId="{98BEE5C6-32E9-44AB-ACC0-B470495D6A41}" type="pres">
      <dgm:prSet presAssocID="{EE770BE8-AED4-4841-8E61-8CC0096E04DE}" presName="bgRect" presStyleLbl="bgShp" presStyleIdx="0" presStyleCnt="6"/>
      <dgm:spPr/>
    </dgm:pt>
    <dgm:pt modelId="{E53D5BAF-4FF4-4259-A87E-5396E726DD3E}" type="pres">
      <dgm:prSet presAssocID="{EE770BE8-AED4-4841-8E61-8CC0096E04D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works"/>
        </a:ext>
      </dgm:extLst>
    </dgm:pt>
    <dgm:pt modelId="{6BE7B02D-F412-44B9-A046-D5020B765A48}" type="pres">
      <dgm:prSet presAssocID="{EE770BE8-AED4-4841-8E61-8CC0096E04DE}" presName="spaceRect" presStyleCnt="0"/>
      <dgm:spPr/>
    </dgm:pt>
    <dgm:pt modelId="{57EF1463-F331-4223-B863-7DB1013ABB11}" type="pres">
      <dgm:prSet presAssocID="{EE770BE8-AED4-4841-8E61-8CC0096E04DE}" presName="parTx" presStyleLbl="revTx" presStyleIdx="0" presStyleCnt="6">
        <dgm:presLayoutVars>
          <dgm:chMax val="0"/>
          <dgm:chPref val="0"/>
        </dgm:presLayoutVars>
      </dgm:prSet>
      <dgm:spPr/>
    </dgm:pt>
    <dgm:pt modelId="{05A20A1B-8F7C-4F94-9083-C4BC976B0ED1}" type="pres">
      <dgm:prSet presAssocID="{89199ADF-A08D-4675-9D8E-3907E043453E}" presName="sibTrans" presStyleCnt="0"/>
      <dgm:spPr/>
    </dgm:pt>
    <dgm:pt modelId="{43C604D6-8AF4-433E-94FF-B01E482B03A3}" type="pres">
      <dgm:prSet presAssocID="{0AFAAF18-F257-4DFD-8442-28AFD8736118}" presName="compNode" presStyleCnt="0"/>
      <dgm:spPr/>
    </dgm:pt>
    <dgm:pt modelId="{C8635C1D-2AF2-4CC8-BE47-4DB1267125B9}" type="pres">
      <dgm:prSet presAssocID="{0AFAAF18-F257-4DFD-8442-28AFD8736118}" presName="bgRect" presStyleLbl="bgShp" presStyleIdx="1" presStyleCnt="6"/>
      <dgm:spPr/>
    </dgm:pt>
    <dgm:pt modelId="{8E2D87B3-625D-4074-AC40-AD67C052341D}" type="pres">
      <dgm:prSet presAssocID="{0AFAAF18-F257-4DFD-8442-28AFD873611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
        </a:ext>
      </dgm:extLst>
    </dgm:pt>
    <dgm:pt modelId="{A8B338B1-64B7-425D-A50E-4EC733FDBE76}" type="pres">
      <dgm:prSet presAssocID="{0AFAAF18-F257-4DFD-8442-28AFD8736118}" presName="spaceRect" presStyleCnt="0"/>
      <dgm:spPr/>
    </dgm:pt>
    <dgm:pt modelId="{D277F1E6-EEA1-41D6-A9DC-8F091986889C}" type="pres">
      <dgm:prSet presAssocID="{0AFAAF18-F257-4DFD-8442-28AFD8736118}" presName="parTx" presStyleLbl="revTx" presStyleIdx="1" presStyleCnt="6">
        <dgm:presLayoutVars>
          <dgm:chMax val="0"/>
          <dgm:chPref val="0"/>
        </dgm:presLayoutVars>
      </dgm:prSet>
      <dgm:spPr/>
    </dgm:pt>
    <dgm:pt modelId="{239293C3-B965-48CF-9557-DC34A2B19B02}" type="pres">
      <dgm:prSet presAssocID="{AF6E2057-772F-42B2-9376-0FBA9AF2FECA}" presName="sibTrans" presStyleCnt="0"/>
      <dgm:spPr/>
    </dgm:pt>
    <dgm:pt modelId="{791E7F76-120E-48E6-A13C-21E7D0A7B9D6}" type="pres">
      <dgm:prSet presAssocID="{F190A24C-2DA6-46FE-92B1-F8BBDFA382F9}" presName="compNode" presStyleCnt="0"/>
      <dgm:spPr/>
    </dgm:pt>
    <dgm:pt modelId="{F39773EF-2F44-408B-8855-CC8A3623A38F}" type="pres">
      <dgm:prSet presAssocID="{F190A24C-2DA6-46FE-92B1-F8BBDFA382F9}" presName="bgRect" presStyleLbl="bgShp" presStyleIdx="2" presStyleCnt="6"/>
      <dgm:spPr/>
    </dgm:pt>
    <dgm:pt modelId="{1FEAD301-25BA-4B76-99D2-78B0E0B7442C}" type="pres">
      <dgm:prSet presAssocID="{F190A24C-2DA6-46FE-92B1-F8BBDFA382F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F464B8DB-027F-40F8-ABEF-D92486F6A7E7}" type="pres">
      <dgm:prSet presAssocID="{F190A24C-2DA6-46FE-92B1-F8BBDFA382F9}" presName="spaceRect" presStyleCnt="0"/>
      <dgm:spPr/>
    </dgm:pt>
    <dgm:pt modelId="{D856574F-1F56-4E26-8BF7-1090AC1B44EE}" type="pres">
      <dgm:prSet presAssocID="{F190A24C-2DA6-46FE-92B1-F8BBDFA382F9}" presName="parTx" presStyleLbl="revTx" presStyleIdx="2" presStyleCnt="6">
        <dgm:presLayoutVars>
          <dgm:chMax val="0"/>
          <dgm:chPref val="0"/>
        </dgm:presLayoutVars>
      </dgm:prSet>
      <dgm:spPr/>
    </dgm:pt>
    <dgm:pt modelId="{448FA9E1-1A93-4211-B543-B00405F4FB61}" type="pres">
      <dgm:prSet presAssocID="{C24CA179-A33A-42BA-A725-6CCBB26D8F1B}" presName="sibTrans" presStyleCnt="0"/>
      <dgm:spPr/>
    </dgm:pt>
    <dgm:pt modelId="{9976611C-DBEE-4C00-8893-3C61B93DD52C}" type="pres">
      <dgm:prSet presAssocID="{5018C34E-2BBE-4DBF-BE1F-6674B9A60186}" presName="compNode" presStyleCnt="0"/>
      <dgm:spPr/>
    </dgm:pt>
    <dgm:pt modelId="{10225894-CB93-4087-A30F-2A058F439BAA}" type="pres">
      <dgm:prSet presAssocID="{5018C34E-2BBE-4DBF-BE1F-6674B9A60186}" presName="bgRect" presStyleLbl="bgShp" presStyleIdx="3" presStyleCnt="6"/>
      <dgm:spPr/>
    </dgm:pt>
    <dgm:pt modelId="{F0348B04-D1C1-41C1-B899-13DF9AB06F46}" type="pres">
      <dgm:prSet presAssocID="{5018C34E-2BBE-4DBF-BE1F-6674B9A6018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nt"/>
        </a:ext>
      </dgm:extLst>
    </dgm:pt>
    <dgm:pt modelId="{3DA0A5C6-E849-4AED-8EB4-16237A3D067B}" type="pres">
      <dgm:prSet presAssocID="{5018C34E-2BBE-4DBF-BE1F-6674B9A60186}" presName="spaceRect" presStyleCnt="0"/>
      <dgm:spPr/>
    </dgm:pt>
    <dgm:pt modelId="{F4C132F4-6B32-4283-9313-2E4FD8C28414}" type="pres">
      <dgm:prSet presAssocID="{5018C34E-2BBE-4DBF-BE1F-6674B9A60186}" presName="parTx" presStyleLbl="revTx" presStyleIdx="3" presStyleCnt="6">
        <dgm:presLayoutVars>
          <dgm:chMax val="0"/>
          <dgm:chPref val="0"/>
        </dgm:presLayoutVars>
      </dgm:prSet>
      <dgm:spPr/>
    </dgm:pt>
    <dgm:pt modelId="{CC9D95C2-255A-463B-B618-B58698D7734C}" type="pres">
      <dgm:prSet presAssocID="{8CAE88C6-1D2C-4210-9D8E-43EB61BCF2A2}" presName="sibTrans" presStyleCnt="0"/>
      <dgm:spPr/>
    </dgm:pt>
    <dgm:pt modelId="{855ABF97-39CA-40A5-A9E0-7CA453D36FE8}" type="pres">
      <dgm:prSet presAssocID="{73EDA1A0-757D-4E2F-AD9E-671EBDD26DB6}" presName="compNode" presStyleCnt="0"/>
      <dgm:spPr/>
    </dgm:pt>
    <dgm:pt modelId="{46D789F1-A673-45D3-91C2-FA872160691D}" type="pres">
      <dgm:prSet presAssocID="{73EDA1A0-757D-4E2F-AD9E-671EBDD26DB6}" presName="bgRect" presStyleLbl="bgShp" presStyleIdx="4" presStyleCnt="6"/>
      <dgm:spPr/>
    </dgm:pt>
    <dgm:pt modelId="{D3D1C497-444A-4E19-BA9C-786C3CC1AFB5}" type="pres">
      <dgm:prSet presAssocID="{73EDA1A0-757D-4E2F-AD9E-671EBDD26DB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dvertising"/>
        </a:ext>
      </dgm:extLst>
    </dgm:pt>
    <dgm:pt modelId="{E2ED9686-7A73-42E8-A245-8CDE58E393D8}" type="pres">
      <dgm:prSet presAssocID="{73EDA1A0-757D-4E2F-AD9E-671EBDD26DB6}" presName="spaceRect" presStyleCnt="0"/>
      <dgm:spPr/>
    </dgm:pt>
    <dgm:pt modelId="{FF8E15F0-F0A2-4133-AAC8-689F1FCB6DC0}" type="pres">
      <dgm:prSet presAssocID="{73EDA1A0-757D-4E2F-AD9E-671EBDD26DB6}" presName="parTx" presStyleLbl="revTx" presStyleIdx="4" presStyleCnt="6">
        <dgm:presLayoutVars>
          <dgm:chMax val="0"/>
          <dgm:chPref val="0"/>
        </dgm:presLayoutVars>
      </dgm:prSet>
      <dgm:spPr/>
    </dgm:pt>
    <dgm:pt modelId="{8C2E220A-C44B-43B0-9D7D-99D16BAD4ED0}" type="pres">
      <dgm:prSet presAssocID="{0C5EA762-11D6-4664-91B8-70A8BC7AC56C}" presName="sibTrans" presStyleCnt="0"/>
      <dgm:spPr/>
    </dgm:pt>
    <dgm:pt modelId="{992239FD-2F96-41C0-B267-C783CB8CF6E8}" type="pres">
      <dgm:prSet presAssocID="{BAAF0B33-5EF3-45F3-9B7F-DDD279572A50}" presName="compNode" presStyleCnt="0"/>
      <dgm:spPr/>
    </dgm:pt>
    <dgm:pt modelId="{A89C5CF2-D2C8-4B2F-BB1F-9349321CD081}" type="pres">
      <dgm:prSet presAssocID="{BAAF0B33-5EF3-45F3-9B7F-DDD279572A50}" presName="bgRect" presStyleLbl="bgShp" presStyleIdx="5" presStyleCnt="6"/>
      <dgm:spPr/>
    </dgm:pt>
    <dgm:pt modelId="{D433B94F-8AE1-45B2-BA69-5285C9004627}" type="pres">
      <dgm:prSet presAssocID="{BAAF0B33-5EF3-45F3-9B7F-DDD279572A5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andshake"/>
        </a:ext>
      </dgm:extLst>
    </dgm:pt>
    <dgm:pt modelId="{76956ACC-4C7B-486B-B493-AE94E9886E0E}" type="pres">
      <dgm:prSet presAssocID="{BAAF0B33-5EF3-45F3-9B7F-DDD279572A50}" presName="spaceRect" presStyleCnt="0"/>
      <dgm:spPr/>
    </dgm:pt>
    <dgm:pt modelId="{581D3C84-A227-4B6D-A6ED-1D0EAD818D50}" type="pres">
      <dgm:prSet presAssocID="{BAAF0B33-5EF3-45F3-9B7F-DDD279572A50}" presName="parTx" presStyleLbl="revTx" presStyleIdx="5" presStyleCnt="6">
        <dgm:presLayoutVars>
          <dgm:chMax val="0"/>
          <dgm:chPref val="0"/>
        </dgm:presLayoutVars>
      </dgm:prSet>
      <dgm:spPr/>
    </dgm:pt>
  </dgm:ptLst>
  <dgm:cxnLst>
    <dgm:cxn modelId="{CCA0CB21-3B14-4C53-BF67-C63B70CD2977}" type="presOf" srcId="{73EDA1A0-757D-4E2F-AD9E-671EBDD26DB6}" destId="{FF8E15F0-F0A2-4133-AAC8-689F1FCB6DC0}" srcOrd="0" destOrd="0" presId="urn:microsoft.com/office/officeart/2018/2/layout/IconVerticalSolidList"/>
    <dgm:cxn modelId="{1781042B-B914-4F1B-AFA9-9B9B8628BECA}" type="presOf" srcId="{0AFAAF18-F257-4DFD-8442-28AFD8736118}" destId="{D277F1E6-EEA1-41D6-A9DC-8F091986889C}" srcOrd="0" destOrd="0" presId="urn:microsoft.com/office/officeart/2018/2/layout/IconVerticalSolidList"/>
    <dgm:cxn modelId="{0F2F852E-60B9-47F0-B628-753E142D6960}" srcId="{4964B859-93E3-4A24-B2FD-CEABBC9A4598}" destId="{5018C34E-2BBE-4DBF-BE1F-6674B9A60186}" srcOrd="3" destOrd="0" parTransId="{1D4419B9-14A8-407B-A8B0-BB4E37F17930}" sibTransId="{8CAE88C6-1D2C-4210-9D8E-43EB61BCF2A2}"/>
    <dgm:cxn modelId="{B9E6593C-C042-4976-BEC8-02ED061DB206}" srcId="{4964B859-93E3-4A24-B2FD-CEABBC9A4598}" destId="{F190A24C-2DA6-46FE-92B1-F8BBDFA382F9}" srcOrd="2" destOrd="0" parTransId="{09106077-3B91-4401-B38C-0E5751EF5C39}" sibTransId="{C24CA179-A33A-42BA-A725-6CCBB26D8F1B}"/>
    <dgm:cxn modelId="{AFD99A41-FFB3-4F4D-B056-F55CB382F85D}" type="presOf" srcId="{4964B859-93E3-4A24-B2FD-CEABBC9A4598}" destId="{80D11B7F-BD1E-442F-A11A-F857760E0A4F}" srcOrd="0" destOrd="0" presId="urn:microsoft.com/office/officeart/2018/2/layout/IconVerticalSolidList"/>
    <dgm:cxn modelId="{E7534866-2457-40AA-BD79-992E7E4CA0C5}" srcId="{4964B859-93E3-4A24-B2FD-CEABBC9A4598}" destId="{EE770BE8-AED4-4841-8E61-8CC0096E04DE}" srcOrd="0" destOrd="0" parTransId="{47405693-50A0-4EB0-B704-2CDDBFDF6C1C}" sibTransId="{89199ADF-A08D-4675-9D8E-3907E043453E}"/>
    <dgm:cxn modelId="{06D07748-EF80-4C95-A89B-9B53BEAD4115}" srcId="{4964B859-93E3-4A24-B2FD-CEABBC9A4598}" destId="{BAAF0B33-5EF3-45F3-9B7F-DDD279572A50}" srcOrd="5" destOrd="0" parTransId="{E0DCE069-215F-4991-86EC-2D275A10C0B7}" sibTransId="{9D44B1B8-70A4-408F-9348-F4966148A6E7}"/>
    <dgm:cxn modelId="{7D846869-34DA-47DC-A9DB-F4CF5F6ECC6A}" type="presOf" srcId="{BAAF0B33-5EF3-45F3-9B7F-DDD279572A50}" destId="{581D3C84-A227-4B6D-A6ED-1D0EAD818D50}" srcOrd="0" destOrd="0" presId="urn:microsoft.com/office/officeart/2018/2/layout/IconVerticalSolidList"/>
    <dgm:cxn modelId="{F0E8A14A-0D4B-4527-84E2-B9D0E4BBD409}" srcId="{4964B859-93E3-4A24-B2FD-CEABBC9A4598}" destId="{73EDA1A0-757D-4E2F-AD9E-671EBDD26DB6}" srcOrd="4" destOrd="0" parTransId="{2F2C5257-5CC5-4916-A869-004A258F254D}" sibTransId="{0C5EA762-11D6-4664-91B8-70A8BC7AC56C}"/>
    <dgm:cxn modelId="{9D5E756D-F409-4602-B6C9-7066266B5095}" type="presOf" srcId="{EE770BE8-AED4-4841-8E61-8CC0096E04DE}" destId="{57EF1463-F331-4223-B863-7DB1013ABB11}" srcOrd="0" destOrd="0" presId="urn:microsoft.com/office/officeart/2018/2/layout/IconVerticalSolidList"/>
    <dgm:cxn modelId="{F12336BD-EA69-408A-ACBE-81F846B692E3}" type="presOf" srcId="{5018C34E-2BBE-4DBF-BE1F-6674B9A60186}" destId="{F4C132F4-6B32-4283-9313-2E4FD8C28414}" srcOrd="0" destOrd="0" presId="urn:microsoft.com/office/officeart/2018/2/layout/IconVerticalSolidList"/>
    <dgm:cxn modelId="{622B85C9-85F5-4352-8C1E-4366E858F51F}" type="presOf" srcId="{F190A24C-2DA6-46FE-92B1-F8BBDFA382F9}" destId="{D856574F-1F56-4E26-8BF7-1090AC1B44EE}" srcOrd="0" destOrd="0" presId="urn:microsoft.com/office/officeart/2018/2/layout/IconVerticalSolidList"/>
    <dgm:cxn modelId="{1A8956CB-2BDE-42AF-A5F4-3F701795A7C5}" srcId="{4964B859-93E3-4A24-B2FD-CEABBC9A4598}" destId="{0AFAAF18-F257-4DFD-8442-28AFD8736118}" srcOrd="1" destOrd="0" parTransId="{A7DAD9C4-4EB4-4AB3-B290-C297A9F6F4F1}" sibTransId="{AF6E2057-772F-42B2-9376-0FBA9AF2FECA}"/>
    <dgm:cxn modelId="{79F39A7B-D2AD-409E-B3EF-FE30FAF098B1}" type="presParOf" srcId="{80D11B7F-BD1E-442F-A11A-F857760E0A4F}" destId="{8C242225-1447-4257-96AA-F68D556F3AB5}" srcOrd="0" destOrd="0" presId="urn:microsoft.com/office/officeart/2018/2/layout/IconVerticalSolidList"/>
    <dgm:cxn modelId="{8E3435FB-D0FC-4B20-B618-C5A627D8BB98}" type="presParOf" srcId="{8C242225-1447-4257-96AA-F68D556F3AB5}" destId="{98BEE5C6-32E9-44AB-ACC0-B470495D6A41}" srcOrd="0" destOrd="0" presId="urn:microsoft.com/office/officeart/2018/2/layout/IconVerticalSolidList"/>
    <dgm:cxn modelId="{00B8DA14-F1A8-463A-B913-D9CB166BC4B9}" type="presParOf" srcId="{8C242225-1447-4257-96AA-F68D556F3AB5}" destId="{E53D5BAF-4FF4-4259-A87E-5396E726DD3E}" srcOrd="1" destOrd="0" presId="urn:microsoft.com/office/officeart/2018/2/layout/IconVerticalSolidList"/>
    <dgm:cxn modelId="{80BC1EAC-3CF9-41DC-AC84-2339956727A9}" type="presParOf" srcId="{8C242225-1447-4257-96AA-F68D556F3AB5}" destId="{6BE7B02D-F412-44B9-A046-D5020B765A48}" srcOrd="2" destOrd="0" presId="urn:microsoft.com/office/officeart/2018/2/layout/IconVerticalSolidList"/>
    <dgm:cxn modelId="{6BD2BE37-9170-45E9-B850-A1479DF7F78C}" type="presParOf" srcId="{8C242225-1447-4257-96AA-F68D556F3AB5}" destId="{57EF1463-F331-4223-B863-7DB1013ABB11}" srcOrd="3" destOrd="0" presId="urn:microsoft.com/office/officeart/2018/2/layout/IconVerticalSolidList"/>
    <dgm:cxn modelId="{DF5A5162-BB51-4EB7-996C-B4D4831431FE}" type="presParOf" srcId="{80D11B7F-BD1E-442F-A11A-F857760E0A4F}" destId="{05A20A1B-8F7C-4F94-9083-C4BC976B0ED1}" srcOrd="1" destOrd="0" presId="urn:microsoft.com/office/officeart/2018/2/layout/IconVerticalSolidList"/>
    <dgm:cxn modelId="{37E3B2BE-AA36-4F2F-AF08-AD9C29642BEB}" type="presParOf" srcId="{80D11B7F-BD1E-442F-A11A-F857760E0A4F}" destId="{43C604D6-8AF4-433E-94FF-B01E482B03A3}" srcOrd="2" destOrd="0" presId="urn:microsoft.com/office/officeart/2018/2/layout/IconVerticalSolidList"/>
    <dgm:cxn modelId="{0FA2416B-2DD3-47E4-BF59-B7D0309FAB5E}" type="presParOf" srcId="{43C604D6-8AF4-433E-94FF-B01E482B03A3}" destId="{C8635C1D-2AF2-4CC8-BE47-4DB1267125B9}" srcOrd="0" destOrd="0" presId="urn:microsoft.com/office/officeart/2018/2/layout/IconVerticalSolidList"/>
    <dgm:cxn modelId="{F8E60CEC-5160-4E5E-8082-1687A9D622FB}" type="presParOf" srcId="{43C604D6-8AF4-433E-94FF-B01E482B03A3}" destId="{8E2D87B3-625D-4074-AC40-AD67C052341D}" srcOrd="1" destOrd="0" presId="urn:microsoft.com/office/officeart/2018/2/layout/IconVerticalSolidList"/>
    <dgm:cxn modelId="{A1B6AD7D-C3FC-4E0C-9F0E-3D25CEA953EB}" type="presParOf" srcId="{43C604D6-8AF4-433E-94FF-B01E482B03A3}" destId="{A8B338B1-64B7-425D-A50E-4EC733FDBE76}" srcOrd="2" destOrd="0" presId="urn:microsoft.com/office/officeart/2018/2/layout/IconVerticalSolidList"/>
    <dgm:cxn modelId="{B747F0EF-1D25-4250-B8CA-E7473377A625}" type="presParOf" srcId="{43C604D6-8AF4-433E-94FF-B01E482B03A3}" destId="{D277F1E6-EEA1-41D6-A9DC-8F091986889C}" srcOrd="3" destOrd="0" presId="urn:microsoft.com/office/officeart/2018/2/layout/IconVerticalSolidList"/>
    <dgm:cxn modelId="{8C8F16D0-0A5E-47FD-BC0B-C84CAA80D37C}" type="presParOf" srcId="{80D11B7F-BD1E-442F-A11A-F857760E0A4F}" destId="{239293C3-B965-48CF-9557-DC34A2B19B02}" srcOrd="3" destOrd="0" presId="urn:microsoft.com/office/officeart/2018/2/layout/IconVerticalSolidList"/>
    <dgm:cxn modelId="{09D199E3-54E1-4802-BBB8-6E174364E68E}" type="presParOf" srcId="{80D11B7F-BD1E-442F-A11A-F857760E0A4F}" destId="{791E7F76-120E-48E6-A13C-21E7D0A7B9D6}" srcOrd="4" destOrd="0" presId="urn:microsoft.com/office/officeart/2018/2/layout/IconVerticalSolidList"/>
    <dgm:cxn modelId="{CC6CA75D-6DBC-4CBB-9B25-0809B6C78342}" type="presParOf" srcId="{791E7F76-120E-48E6-A13C-21E7D0A7B9D6}" destId="{F39773EF-2F44-408B-8855-CC8A3623A38F}" srcOrd="0" destOrd="0" presId="urn:microsoft.com/office/officeart/2018/2/layout/IconVerticalSolidList"/>
    <dgm:cxn modelId="{10AA9026-367C-4614-8460-5A01C5E1CB5E}" type="presParOf" srcId="{791E7F76-120E-48E6-A13C-21E7D0A7B9D6}" destId="{1FEAD301-25BA-4B76-99D2-78B0E0B7442C}" srcOrd="1" destOrd="0" presId="urn:microsoft.com/office/officeart/2018/2/layout/IconVerticalSolidList"/>
    <dgm:cxn modelId="{551BF392-CF2C-41B2-9723-29B442DF75DD}" type="presParOf" srcId="{791E7F76-120E-48E6-A13C-21E7D0A7B9D6}" destId="{F464B8DB-027F-40F8-ABEF-D92486F6A7E7}" srcOrd="2" destOrd="0" presId="urn:microsoft.com/office/officeart/2018/2/layout/IconVerticalSolidList"/>
    <dgm:cxn modelId="{FDC867B6-DC21-4FFC-8AEE-7B8AB23503D9}" type="presParOf" srcId="{791E7F76-120E-48E6-A13C-21E7D0A7B9D6}" destId="{D856574F-1F56-4E26-8BF7-1090AC1B44EE}" srcOrd="3" destOrd="0" presId="urn:microsoft.com/office/officeart/2018/2/layout/IconVerticalSolidList"/>
    <dgm:cxn modelId="{B42FD878-9771-4A3C-A6EB-2C09741316A2}" type="presParOf" srcId="{80D11B7F-BD1E-442F-A11A-F857760E0A4F}" destId="{448FA9E1-1A93-4211-B543-B00405F4FB61}" srcOrd="5" destOrd="0" presId="urn:microsoft.com/office/officeart/2018/2/layout/IconVerticalSolidList"/>
    <dgm:cxn modelId="{F12229F6-AD31-44BF-BA53-9F1ABCCB6E85}" type="presParOf" srcId="{80D11B7F-BD1E-442F-A11A-F857760E0A4F}" destId="{9976611C-DBEE-4C00-8893-3C61B93DD52C}" srcOrd="6" destOrd="0" presId="urn:microsoft.com/office/officeart/2018/2/layout/IconVerticalSolidList"/>
    <dgm:cxn modelId="{E1C08724-EE17-437E-8D1F-E1F036B48C68}" type="presParOf" srcId="{9976611C-DBEE-4C00-8893-3C61B93DD52C}" destId="{10225894-CB93-4087-A30F-2A058F439BAA}" srcOrd="0" destOrd="0" presId="urn:microsoft.com/office/officeart/2018/2/layout/IconVerticalSolidList"/>
    <dgm:cxn modelId="{EB92B4F1-A926-4C78-B827-FE94012DDF07}" type="presParOf" srcId="{9976611C-DBEE-4C00-8893-3C61B93DD52C}" destId="{F0348B04-D1C1-41C1-B899-13DF9AB06F46}" srcOrd="1" destOrd="0" presId="urn:microsoft.com/office/officeart/2018/2/layout/IconVerticalSolidList"/>
    <dgm:cxn modelId="{8B34785F-A71D-4E75-9B9A-7BE24DAD2ED6}" type="presParOf" srcId="{9976611C-DBEE-4C00-8893-3C61B93DD52C}" destId="{3DA0A5C6-E849-4AED-8EB4-16237A3D067B}" srcOrd="2" destOrd="0" presId="urn:microsoft.com/office/officeart/2018/2/layout/IconVerticalSolidList"/>
    <dgm:cxn modelId="{A4E05AC9-BAF2-4B5B-8601-0E5D7F3AFEFA}" type="presParOf" srcId="{9976611C-DBEE-4C00-8893-3C61B93DD52C}" destId="{F4C132F4-6B32-4283-9313-2E4FD8C28414}" srcOrd="3" destOrd="0" presId="urn:microsoft.com/office/officeart/2018/2/layout/IconVerticalSolidList"/>
    <dgm:cxn modelId="{CE2BF7DB-E95F-48F7-A230-A49993304707}" type="presParOf" srcId="{80D11B7F-BD1E-442F-A11A-F857760E0A4F}" destId="{CC9D95C2-255A-463B-B618-B58698D7734C}" srcOrd="7" destOrd="0" presId="urn:microsoft.com/office/officeart/2018/2/layout/IconVerticalSolidList"/>
    <dgm:cxn modelId="{BD38D843-E02F-4E47-92A8-0BC7D0D9F605}" type="presParOf" srcId="{80D11B7F-BD1E-442F-A11A-F857760E0A4F}" destId="{855ABF97-39CA-40A5-A9E0-7CA453D36FE8}" srcOrd="8" destOrd="0" presId="urn:microsoft.com/office/officeart/2018/2/layout/IconVerticalSolidList"/>
    <dgm:cxn modelId="{9F257BA3-68D3-4D60-8153-E92C41112842}" type="presParOf" srcId="{855ABF97-39CA-40A5-A9E0-7CA453D36FE8}" destId="{46D789F1-A673-45D3-91C2-FA872160691D}" srcOrd="0" destOrd="0" presId="urn:microsoft.com/office/officeart/2018/2/layout/IconVerticalSolidList"/>
    <dgm:cxn modelId="{DA1055D1-37E7-486F-99D2-12208417D087}" type="presParOf" srcId="{855ABF97-39CA-40A5-A9E0-7CA453D36FE8}" destId="{D3D1C497-444A-4E19-BA9C-786C3CC1AFB5}" srcOrd="1" destOrd="0" presId="urn:microsoft.com/office/officeart/2018/2/layout/IconVerticalSolidList"/>
    <dgm:cxn modelId="{5D13A829-A7C3-4CA6-8F54-370790FB71A9}" type="presParOf" srcId="{855ABF97-39CA-40A5-A9E0-7CA453D36FE8}" destId="{E2ED9686-7A73-42E8-A245-8CDE58E393D8}" srcOrd="2" destOrd="0" presId="urn:microsoft.com/office/officeart/2018/2/layout/IconVerticalSolidList"/>
    <dgm:cxn modelId="{AB0A107B-6BFF-41F4-94DB-37047664AD9A}" type="presParOf" srcId="{855ABF97-39CA-40A5-A9E0-7CA453D36FE8}" destId="{FF8E15F0-F0A2-4133-AAC8-689F1FCB6DC0}" srcOrd="3" destOrd="0" presId="urn:microsoft.com/office/officeart/2018/2/layout/IconVerticalSolidList"/>
    <dgm:cxn modelId="{D2741FA0-ECCD-45A4-A601-45DF7D30AFA6}" type="presParOf" srcId="{80D11B7F-BD1E-442F-A11A-F857760E0A4F}" destId="{8C2E220A-C44B-43B0-9D7D-99D16BAD4ED0}" srcOrd="9" destOrd="0" presId="urn:microsoft.com/office/officeart/2018/2/layout/IconVerticalSolidList"/>
    <dgm:cxn modelId="{47DF370B-A6E0-4249-8CDA-D501D9FF2D83}" type="presParOf" srcId="{80D11B7F-BD1E-442F-A11A-F857760E0A4F}" destId="{992239FD-2F96-41C0-B267-C783CB8CF6E8}" srcOrd="10" destOrd="0" presId="urn:microsoft.com/office/officeart/2018/2/layout/IconVerticalSolidList"/>
    <dgm:cxn modelId="{B4630DA5-4114-4F61-857B-C8ACACE3A559}" type="presParOf" srcId="{992239FD-2F96-41C0-B267-C783CB8CF6E8}" destId="{A89C5CF2-D2C8-4B2F-BB1F-9349321CD081}" srcOrd="0" destOrd="0" presId="urn:microsoft.com/office/officeart/2018/2/layout/IconVerticalSolidList"/>
    <dgm:cxn modelId="{ADF8F0EE-BD11-43F5-9FA0-80FFD11DCBDB}" type="presParOf" srcId="{992239FD-2F96-41C0-B267-C783CB8CF6E8}" destId="{D433B94F-8AE1-45B2-BA69-5285C9004627}" srcOrd="1" destOrd="0" presId="urn:microsoft.com/office/officeart/2018/2/layout/IconVerticalSolidList"/>
    <dgm:cxn modelId="{C846ADB1-3643-4DC7-80F4-9862A9F60C09}" type="presParOf" srcId="{992239FD-2F96-41C0-B267-C783CB8CF6E8}" destId="{76956ACC-4C7B-486B-B493-AE94E9886E0E}" srcOrd="2" destOrd="0" presId="urn:microsoft.com/office/officeart/2018/2/layout/IconVerticalSolidList"/>
    <dgm:cxn modelId="{2E73FE47-A1FB-4BA2-BE48-6195FF6BCE89}" type="presParOf" srcId="{992239FD-2F96-41C0-B267-C783CB8CF6E8}" destId="{581D3C84-A227-4B6D-A6ED-1D0EAD818D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EE5C6-32E9-44AB-ACC0-B470495D6A41}">
      <dsp:nvSpPr>
        <dsp:cNvPr id="0" name=""/>
        <dsp:cNvSpPr/>
      </dsp:nvSpPr>
      <dsp:spPr>
        <a:xfrm>
          <a:off x="0" y="1224"/>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3D5BAF-4FF4-4259-A87E-5396E726DD3E}">
      <dsp:nvSpPr>
        <dsp:cNvPr id="0" name=""/>
        <dsp:cNvSpPr/>
      </dsp:nvSpPr>
      <dsp:spPr>
        <a:xfrm>
          <a:off x="157868" y="118647"/>
          <a:ext cx="287034" cy="2870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EF1463-F331-4223-B863-7DB1013ABB11}">
      <dsp:nvSpPr>
        <dsp:cNvPr id="0" name=""/>
        <dsp:cNvSpPr/>
      </dsp:nvSpPr>
      <dsp:spPr>
        <a:xfrm>
          <a:off x="602771" y="1224"/>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a:t>How to commercialize your 2</a:t>
          </a:r>
          <a:r>
            <a:rPr lang="en-US" sz="1900" kern="1200" baseline="30000"/>
            <a:t>nd</a:t>
          </a:r>
          <a:r>
            <a:rPr lang="en-US" sz="1900" kern="1200"/>
            <a:t> Year project?</a:t>
          </a:r>
        </a:p>
      </dsp:txBody>
      <dsp:txXfrm>
        <a:off x="602771" y="1224"/>
        <a:ext cx="6941028" cy="521880"/>
      </dsp:txXfrm>
    </dsp:sp>
    <dsp:sp modelId="{C8635C1D-2AF2-4CC8-BE47-4DB1267125B9}">
      <dsp:nvSpPr>
        <dsp:cNvPr id="0" name=""/>
        <dsp:cNvSpPr/>
      </dsp:nvSpPr>
      <dsp:spPr>
        <a:xfrm>
          <a:off x="0" y="653574"/>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2D87B3-625D-4074-AC40-AD67C052341D}">
      <dsp:nvSpPr>
        <dsp:cNvPr id="0" name=""/>
        <dsp:cNvSpPr/>
      </dsp:nvSpPr>
      <dsp:spPr>
        <a:xfrm>
          <a:off x="157868" y="770997"/>
          <a:ext cx="287034" cy="2870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7F1E6-EEA1-41D6-A9DC-8F091986889C}">
      <dsp:nvSpPr>
        <dsp:cNvPr id="0" name=""/>
        <dsp:cNvSpPr/>
      </dsp:nvSpPr>
      <dsp:spPr>
        <a:xfrm>
          <a:off x="602771" y="653574"/>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a:t>- Value proposition </a:t>
          </a:r>
        </a:p>
      </dsp:txBody>
      <dsp:txXfrm>
        <a:off x="602771" y="653574"/>
        <a:ext cx="6941028" cy="521880"/>
      </dsp:txXfrm>
    </dsp:sp>
    <dsp:sp modelId="{F39773EF-2F44-408B-8855-CC8A3623A38F}">
      <dsp:nvSpPr>
        <dsp:cNvPr id="0" name=""/>
        <dsp:cNvSpPr/>
      </dsp:nvSpPr>
      <dsp:spPr>
        <a:xfrm>
          <a:off x="0" y="1305924"/>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AD301-25BA-4B76-99D2-78B0E0B7442C}">
      <dsp:nvSpPr>
        <dsp:cNvPr id="0" name=""/>
        <dsp:cNvSpPr/>
      </dsp:nvSpPr>
      <dsp:spPr>
        <a:xfrm>
          <a:off x="157868" y="1423347"/>
          <a:ext cx="287034" cy="2870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56574F-1F56-4E26-8BF7-1090AC1B44EE}">
      <dsp:nvSpPr>
        <dsp:cNvPr id="0" name=""/>
        <dsp:cNvSpPr/>
      </dsp:nvSpPr>
      <dsp:spPr>
        <a:xfrm>
          <a:off x="602771" y="1305924"/>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a:t>-  SWOT Analysis  </a:t>
          </a:r>
        </a:p>
      </dsp:txBody>
      <dsp:txXfrm>
        <a:off x="602771" y="1305924"/>
        <a:ext cx="6941028" cy="521880"/>
      </dsp:txXfrm>
    </dsp:sp>
    <dsp:sp modelId="{10225894-CB93-4087-A30F-2A058F439BAA}">
      <dsp:nvSpPr>
        <dsp:cNvPr id="0" name=""/>
        <dsp:cNvSpPr/>
      </dsp:nvSpPr>
      <dsp:spPr>
        <a:xfrm>
          <a:off x="0" y="1958275"/>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348B04-D1C1-41C1-B899-13DF9AB06F46}">
      <dsp:nvSpPr>
        <dsp:cNvPr id="0" name=""/>
        <dsp:cNvSpPr/>
      </dsp:nvSpPr>
      <dsp:spPr>
        <a:xfrm>
          <a:off x="157868" y="2075698"/>
          <a:ext cx="287034" cy="2870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C132F4-6B32-4283-9313-2E4FD8C28414}">
      <dsp:nvSpPr>
        <dsp:cNvPr id="0" name=""/>
        <dsp:cNvSpPr/>
      </dsp:nvSpPr>
      <dsp:spPr>
        <a:xfrm>
          <a:off x="602771" y="1958275"/>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a:t>- PEST Analysis</a:t>
          </a:r>
        </a:p>
      </dsp:txBody>
      <dsp:txXfrm>
        <a:off x="602771" y="1958275"/>
        <a:ext cx="6941028" cy="521880"/>
      </dsp:txXfrm>
    </dsp:sp>
    <dsp:sp modelId="{46D789F1-A673-45D3-91C2-FA872160691D}">
      <dsp:nvSpPr>
        <dsp:cNvPr id="0" name=""/>
        <dsp:cNvSpPr/>
      </dsp:nvSpPr>
      <dsp:spPr>
        <a:xfrm>
          <a:off x="0" y="2610625"/>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1C497-444A-4E19-BA9C-786C3CC1AFB5}">
      <dsp:nvSpPr>
        <dsp:cNvPr id="0" name=""/>
        <dsp:cNvSpPr/>
      </dsp:nvSpPr>
      <dsp:spPr>
        <a:xfrm>
          <a:off x="157868" y="2728048"/>
          <a:ext cx="287034" cy="2870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8E15F0-F0A2-4133-AAC8-689F1FCB6DC0}">
      <dsp:nvSpPr>
        <dsp:cNvPr id="0" name=""/>
        <dsp:cNvSpPr/>
      </dsp:nvSpPr>
      <dsp:spPr>
        <a:xfrm>
          <a:off x="602771" y="2610625"/>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a:t>- Strategies</a:t>
          </a:r>
        </a:p>
      </dsp:txBody>
      <dsp:txXfrm>
        <a:off x="602771" y="2610625"/>
        <a:ext cx="6941028" cy="521880"/>
      </dsp:txXfrm>
    </dsp:sp>
    <dsp:sp modelId="{A89C5CF2-D2C8-4B2F-BB1F-9349321CD081}">
      <dsp:nvSpPr>
        <dsp:cNvPr id="0" name=""/>
        <dsp:cNvSpPr/>
      </dsp:nvSpPr>
      <dsp:spPr>
        <a:xfrm>
          <a:off x="0" y="3262975"/>
          <a:ext cx="7543800" cy="5218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3B94F-8AE1-45B2-BA69-5285C9004627}">
      <dsp:nvSpPr>
        <dsp:cNvPr id="0" name=""/>
        <dsp:cNvSpPr/>
      </dsp:nvSpPr>
      <dsp:spPr>
        <a:xfrm>
          <a:off x="157868" y="3380398"/>
          <a:ext cx="287034" cy="28703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1D3C84-A227-4B6D-A6ED-1D0EAD818D50}">
      <dsp:nvSpPr>
        <dsp:cNvPr id="0" name=""/>
        <dsp:cNvSpPr/>
      </dsp:nvSpPr>
      <dsp:spPr>
        <a:xfrm>
          <a:off x="602771" y="3262975"/>
          <a:ext cx="6941028" cy="52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2" tIns="55232" rIns="55232" bIns="55232" numCol="1" spcCol="1270" anchor="ctr" anchorCtr="0">
          <a:noAutofit/>
        </a:bodyPr>
        <a:lstStyle/>
        <a:p>
          <a:pPr marL="0" lvl="0" indent="0" algn="l" defTabSz="844550">
            <a:lnSpc>
              <a:spcPct val="90000"/>
            </a:lnSpc>
            <a:spcBef>
              <a:spcPct val="0"/>
            </a:spcBef>
            <a:spcAft>
              <a:spcPct val="35000"/>
            </a:spcAft>
            <a:buNone/>
          </a:pPr>
          <a:r>
            <a:rPr lang="en-US" sz="1900" kern="1200" dirty="0"/>
            <a:t>- Lean Canvas</a:t>
          </a:r>
        </a:p>
      </dsp:txBody>
      <dsp:txXfrm>
        <a:off x="602771" y="3262975"/>
        <a:ext cx="6941028" cy="5218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11-01T12:50:20.301"/>
    </inkml:context>
    <inkml:brush xml:id="br0">
      <inkml:brushProperty name="width" value="0.05292" units="cm"/>
      <inkml:brushProperty name="height" value="0.05292" units="cm"/>
      <inkml:brushProperty name="color" value="#FF0000"/>
    </inkml:brush>
  </inkml:definitions>
  <inkml:trace contextRef="#ctx0" brushRef="#br0">16459 10389 61 0,'0'0'138'15,"0"0"-13"-15,0 0-4 0,0 0-14 0,0 0-8 16,-1-6-12-16,1 6 0 0,0 0-3 0,0 0-12 0,0 0 0 16,0 0-3-16,0 0-2 0,0 0-2 15,0 0-2-15,0 0 3 0,0 0-8 0,0 0-2 0,0 0-6 16,0 0 0-16,0 0-4 0,0 0-6 0,0 0-1 15,0 0-2-15,0 0-6 0,0 0 2 0,0 0-9 16,0 0 2-16,0 0-3 0,0 0-5 0,0 0-1 16,0 0 2-16,0 0-1 0,0 0-1 0,-4 10-1 15,4-10 4-15,0 5 4 0,0-2 0 0,0 3 8 16,0-2-1-16,0 0 1 0,-1 2-3 0,-2 0 2 16,3-1-6-16,-1 1 3 0,-2 0-2 0,2 0 2 15,1 0-4-15,-2 0-10 0,0 0 6 0,2 2 2 0,-5-1-1 16,5-1 2-16,0 0-4 0,-1 1-3 15,1-2 2-15,-4 3 2 0,4-1 0 0,-2-1-1 0,0 0-2 16,1 2-3-16,1-5-1 0,0 3 2 0,0 1-12 16,-3-3 9-16,3 1-3 0,0-1 3 0,-1 0-4 15,1-4 2-15,0 4 0 0,0 2-3 16,0-6-1-16,0 4-1 0,0-4 1 0,0 5-1 0,0-5-2 16,0 0 3-16,-2 3-5 0,2-3 2 0,2 4-4 15,-2-4-12-15,0 0-16 0,0 0-27 0,0 5-29 0,0-5-38 16,0 0-38-16,0 0-217 0,0 0-409 15,0 0 181-15</inkml:trace>
  <inkml:trace contextRef="#ctx0" brushRef="#br0" timeOffset="1911.03">16449 10514 112 0,'0'0'120'0,"0"0"-1"0,0 0-13 16,0 0-5-16,0 0-8 0,0 0-7 0,0 0-7 16,0 0-6-16,0 0-17 0,0 0 8 0,0 0-9 0,0 0-1 15,0 0-7-15,0 0-4 0,0 0-6 0,0 0 2 16,0 0 0-16,0 0-5 0,0 0 2 0,0 0-5 16,0 0 7-16,0 0-5 0,0 0-5 0,0 0-1 15,0 0-1-15,0 0-3 0,0 0-2 0,0 0-6 16,0 0 4-16,14 2 0 0,-14-2 3 0,9 0-4 15,-9 0 0-15,10 0-2 0,-3 0 5 0,-2-1-6 16,-5 1 0-16,15 0 2 0,-7-1 1 0,0 1-1 16,0-2-3-16,0 2 0 0,2 0 0 0,2-1 3 0,-1 0-2 15,1 1-3-15,0-3 4 0,-1 3 0 16,1 0-6-16,0-2 2 0,0 2 2 0,0 0-3 0,2 0 1 16,-1 0-1-16,1-3-2 0,-2 3 0 0,2-1-1 15,-1-2-2-15,-2 3 2 0,2 0-6 0,1-1 1 16,-3-1 0-16,0 2 0 0,0 0 3 0,1-1 1 15,-1 1-2-15,1-1 1 0,-1 1-2 0,-1 0-4 16,3 0 2-16,0 0 0 0,-3 0-1 0,3-3 2 16,-2 3 1-16,1 0-4 0,-2-1 2 0,4 1 1 15,-4-1-5-15,2 1 6 0,-1-2-4 0,1 1 2 16,1 0-1-16,-1 0 3 0,-1-1-3 0,3 1 0 0,-3 1-4 16,3-2 3-16,-5 0 0 0,4 2-1 15,1 0-1-15,-5-2 5 0,4 1-1 0,-2 1-4 16,0-1 5-16,0 1-6 0,-2-1 2 0,1 1 3 0,2-2-2 15,-2 2 2-15,-1 0-4 0,4-1 1 0,-3 1 1 16,-4 0 0-16,4 0-5 0,-1 0 5 0,2-1-2 16,1 1 6-16,-3-3-4 0,0 3 2 0,4 0 0 15,-3 0 0-15,2 0-3 0,-2 0 1 0,0-2 0 16,-1 2-2-16,3 0 2 0,-2 0 3 0,-2 0-5 16,0-1 1-16,3 1 0 0,-1-1 1 0,1 2-2 15,1-1 2-15,-2 0 1 0,-2 0-2 0,-1 0 1 0,1 0 0 16,1 0 3-16,1-1-3 0,-2 2 1 0,1-2 0 15,2 1-3-15,-3 0 6 0,1 0-5 16,1-1 4-16,2 1-3 0,-2 0 0 0,3-2 2 0,-3 4-6 16,3-2 1-16,-3 0 3 0,3 1 0 0,1 0-6 15,-1-1 4-15,-1 0 3 0,0 1-3 0,1-1 7 16,1 0-2-16,2 2-2 0,-2-2-2 0,-1 0 1 16,1 0-2-16,-1 0 1 0,0-2 2 0,-4 2 0 15,1 0-3-15,-2 2 3 0,2-4-1 0,-2 2 2 16,2-1-1-16,-1 1-2 0,1 0 1 0,-2 0 3 15,-1 0-3-15,1 0 1 0,0-1-5 0,-1 2 4 16,2-1 0-16,0-1 1 0,0 1-1 0,-4-1 0 0,4 1 3 16,0-2 0-16,0 4-4 0,-1-4 1 0,-1 2 1 15,2 0-2-15,-1-1 1 0,2 1 0 0,-2-1 0 16,0 0 1-16,2 1-2 0,-4 0-3 0,3 1 2 16,-1-2 0-16,3 2 5 0,-3-1-3 0,-2-1 0 15,5-1 2-15,0 2 1 0,-3 0-1 0,-2-1-3 16,3 2-1-16,-3-2 3 0,2 1-4 0,1 0 3 15,-2-1 0-15,1 1-4 0,-3-1 6 0,3 2-5 16,-8-1 5-16,13-1-3 0,-8 1 2 0,-5 0-1 16,10 0 4-16,-3-2-5 0,0 2 2 0,-7 0 0 15,9 0-2-15,-9 0 6 0,8-1-9 0,-8 1 5 0,8 1-4 16,-8-1 5-16,7-1 1 0,-7 1 0 0,0 0-5 16,9-2 4-16,-9 2-2 0,5 2-1 0,-5-2 3 15,0 0 1-15,0 0-1 0,8-2-5 0,-8 2 3 16,0 0-4-16,0 0 1 0,0 0 6 0,0 0-2 15,0 0 0-15,0 0-3 0,0 0 1 0,0 0 4 16,0 0-1-16,9 0 1 0,-9 0-6 0,0 0 1 16,0 0 2-16,0 0 2 0,0 0-2 0,0 0 2 15,0 0 0-15,0 0 1 0,0 0-1 0,0 0-2 16,0 0 0-16,0 0 2 0,-18-4-1 0,18 4-1 16,-5-3 0-16,1-1 1 0,0 3 2 0,-1-2-1 0,0 2 0 15,1-5-4-15,2 2 4 0,-2 0-2 0,0 1 2 16,0-1-2-16,4 0 3 0,-1 0 6 0,-2 0 1 15,-2 0 6-15,5 4 3 0,-1-2-2 0,1 2 3 16,-1-7-4-16,-2 4-1 0,3 3-3 0,0 0 3 16,0-5-2-16,0 5-3 0,0 0 0 0,0 0-2 15,0 0 0-15,0-5-2 0,0 5-1 0,0 0 1 16,0 0-1-16,0 0-2 0,0 0 2 0,0 0-1 16,0 0-1-16,0 0-1 0,0 0 3 0,0 0-6 15,0 0 4-15,10 9 1 0,-6-5-2 0,-4 3 0 16,0-5 0-16,3 3 1 0,-2 2 3 0,-1-2 2 15,1 0-2-15,-1 3 0 0,0 0 2 0,3-2 0 0,-2-1-3 16,3 5 1-16,-3-1-2 0,1-1 3 0,0-3-1 16,-2 1-3-16,3 1 3 0,-1-2-6 0,-2 0 6 15,0 1 0-15,3-2 1 0,-3 1-4 0,0-3 6 16,-3 2-4-16,3-4 2 0,4 6-2 0,-4-6 6 16,0 2 3-16,0-2 4 0,0 0 0 0,2 2-1 15,-2-2 0-15,0 0-7 0,0 0 4 0,0 0 0 16,0 0-1-16,0 0 0 0,0 0-3 0,0 0-8 0,3-12 9 15,-3 12-4-15,0-4 0 0,0 4-1 16,0-5 0-16,1 1 0 0,-1 4-2 0,0-7-3 16,0 3 3-16,0 4-1 0,2-5-1 0,-2 1-1 0,0 4 3 15,0-5 0-15,-2 1 1 0,2 4-2 16,0-8 2-16,-1 6-2 0,1 2 0 0,0-7 3 0,0 7 2 16,-3-5 3-16,3 2-1 0,0 3-3 0,-1-7 2 15,1 7 3-15,-2-5-6 0,2 0 1 0,0 5-1 16,-3-5-1-16,2 2-8 0,1 3 8 0,0 0-4 15,-1-7 3-15,1 7-1 0,0-3 1 0,0 3-1 16,0 0 2-16,0 0-7 0,0-4 5 0,0 4 5 16,0 0 1-16,0 0 3 0,0 0 4 0,-3-4-3 15,3 4 6-15,0 0-5 0,0 0-3 0,0 0-1 16,0 0 1-16,0 0-1 0,0 0-2 0,0 0 0 16,0 0-2-16,0 0-6 0,0 0 6 0,0 0 1 0,0 0-3 15,0 0 1-15,0 0-2 0,0 14-1 0,0-10 2 16,0 3-1-16,3-1-6 0,-3 1-34 0,1-2-34 15,-1 3-40-15,-1 1-39 0,-2-2-42 0,-1 0-234 16,-2 4-462-16,-2-2 204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DB87E29-E04C-4DA4-8AAC-298E1D4F2AB7}"/>
              </a:ext>
            </a:extLst>
          </p:cNvPr>
          <p:cNvSpPr>
            <a:spLocks noGrp="1" noRot="1" noChangeAspect="1" noTextEdit="1"/>
          </p:cNvSpPr>
          <p:nvPr>
            <p:ph type="sldImg"/>
          </p:nvPr>
        </p:nvSpPr>
        <p:spPr>
          <a:xfrm>
            <a:off x="2311400" y="525463"/>
            <a:ext cx="4673600" cy="2628900"/>
          </a:xfrm>
          <a:ln/>
        </p:spPr>
      </p:sp>
      <p:sp>
        <p:nvSpPr>
          <p:cNvPr id="28675" name="Notes Placeholder 2">
            <a:extLst>
              <a:ext uri="{FF2B5EF4-FFF2-40B4-BE49-F238E27FC236}">
                <a16:creationId xmlns:a16="http://schemas.microsoft.com/office/drawing/2014/main" id="{4DC47FAA-9B2A-49D6-88F2-D6F4066D2A02}"/>
              </a:ext>
            </a:extLst>
          </p:cNvPr>
          <p:cNvSpPr>
            <a:spLocks noGrp="1"/>
          </p:cNvSpPr>
          <p:nvPr>
            <p:ph type="body" idx="1"/>
          </p:nvPr>
        </p:nvSpPr>
        <p:spPr>
          <a:noFill/>
        </p:spPr>
        <p:txBody>
          <a:bodyPr/>
          <a:lstStyle/>
          <a:p>
            <a:r>
              <a:rPr lang="en-US" altLang="en-US" dirty="0"/>
              <a:t>Walt Disney started off as a farm boy drawing cartoon pictures of his neighbor's horses for fun. </a:t>
            </a:r>
          </a:p>
          <a:p>
            <a:r>
              <a:rPr lang="en-US" altLang="en-US" dirty="0"/>
              <a:t>When he was older, Walt tried to get a job as a newspaper cartoonist, but was unable to find one and ended up working in an art studio where he created ads for newspapers and magazines. </a:t>
            </a:r>
          </a:p>
          <a:p>
            <a:r>
              <a:rPr lang="en-US" altLang="en-US" dirty="0"/>
              <a:t>Eventually he grew to work on commercials, became interested in animation, and eventually opened his own animation company.</a:t>
            </a:r>
          </a:p>
          <a:p>
            <a:endParaRPr lang="en-US" altLang="en-US" dirty="0"/>
          </a:p>
          <a:p>
            <a:r>
              <a:rPr lang="en-US" altLang="en-US" dirty="0"/>
              <a:t>---------------------------------------------</a:t>
            </a:r>
          </a:p>
          <a:p>
            <a:r>
              <a:rPr lang="en-US" altLang="en-US" dirty="0"/>
              <a:t>Today J.K. Rowling is a household name for fans of the beloved Harry Potter book series, but she wasn't always gifted with magic. </a:t>
            </a:r>
          </a:p>
          <a:p>
            <a:r>
              <a:rPr lang="en-US" altLang="en-US" dirty="0"/>
              <a:t>The fact is, J.K Rowling was at her rope's end before her misfit gang of witches and wizards saved her. </a:t>
            </a:r>
          </a:p>
          <a:p>
            <a:r>
              <a:rPr lang="en-US" altLang="en-US" dirty="0"/>
              <a:t>Before her bestseller cast a spell on readers, J.K. Rowling was living on welfare and struggling to get by as a single mother.</a:t>
            </a:r>
          </a:p>
          <a:p>
            <a:endParaRPr lang="en-US" altLang="en-US" dirty="0"/>
          </a:p>
          <a:p>
            <a:r>
              <a:rPr lang="en-US" altLang="en-US" dirty="0"/>
              <a:t>---------------------------------------------</a:t>
            </a:r>
          </a:p>
          <a:p>
            <a:r>
              <a:rPr lang="en-US" altLang="en-US" dirty="0"/>
              <a:t>Otara </a:t>
            </a:r>
            <a:r>
              <a:rPr lang="en-US" altLang="en-US" dirty="0" err="1"/>
              <a:t>Gunewardene</a:t>
            </a:r>
            <a:r>
              <a:rPr lang="en-US" altLang="en-US" dirty="0"/>
              <a:t> is a Sri Lankan entrepreneur and the Founder of </a:t>
            </a:r>
            <a:r>
              <a:rPr lang="en-US" altLang="en-US" dirty="0" err="1"/>
              <a:t>Odel</a:t>
            </a:r>
            <a:r>
              <a:rPr lang="en-US" altLang="en-US" dirty="0"/>
              <a:t> and Embark. Otara loves for retail and fashion, a passion for animals.</a:t>
            </a:r>
          </a:p>
          <a:p>
            <a:endParaRPr lang="en-US" altLang="en-US" dirty="0"/>
          </a:p>
          <a:p>
            <a:r>
              <a:rPr lang="en-US" altLang="en-US" dirty="0"/>
              <a:t>----------------------------------------------</a:t>
            </a:r>
          </a:p>
          <a:p>
            <a:r>
              <a:rPr lang="en-US" altLang="en-US" dirty="0"/>
              <a:t>Jobs went on to have an unbelievable career, eventually forming the Apple Computer Company with his childhood friend and electronics expert Steve Wozniak. </a:t>
            </a:r>
          </a:p>
          <a:p>
            <a:r>
              <a:rPr lang="en-US" altLang="en-US" dirty="0"/>
              <a:t>Often referred to as "The Grandfather of the Digital Revolution," Jobs forever changed the consumer electronics industry. </a:t>
            </a:r>
          </a:p>
          <a:p>
            <a:r>
              <a:rPr lang="en-US" altLang="en-US" dirty="0"/>
              <a:t>At the time of his death, his net worth was over $8.3 billion, and his influence will be felt for many digital generations to come.</a:t>
            </a:r>
          </a:p>
          <a:p>
            <a:endParaRPr lang="en-US" altLang="en-US" dirty="0"/>
          </a:p>
          <a:p>
            <a:r>
              <a:rPr lang="en-US" altLang="en-US" dirty="0"/>
              <a:t>-----------------------------------------------</a:t>
            </a:r>
          </a:p>
          <a:p>
            <a:r>
              <a:rPr lang="en-US" altLang="en-US" dirty="0"/>
              <a:t>Mark Elliot Zuckerberg is an American technology entrepreneur and philanthropist. He is known for co-founding and leading Facebook as its chairman and chief executive officer.</a:t>
            </a:r>
          </a:p>
          <a:p>
            <a:endParaRPr lang="en-US" altLang="en-US" dirty="0"/>
          </a:p>
          <a:p>
            <a:r>
              <a:rPr lang="en-US" altLang="en-US" dirty="0"/>
              <a:t>------------------------------------------------</a:t>
            </a:r>
          </a:p>
          <a:p>
            <a:r>
              <a:rPr lang="en-US" altLang="en-US" dirty="0"/>
              <a:t>Bill Gates is one of the most famous entrepreneurs of our era. </a:t>
            </a:r>
          </a:p>
          <a:p>
            <a:r>
              <a:rPr lang="en-US" altLang="en-US" dirty="0"/>
              <a:t>The richest man in the world, Gates has a net worth estimated to be over $79 billion. </a:t>
            </a:r>
          </a:p>
          <a:p>
            <a:r>
              <a:rPr lang="en-US" altLang="en-US" dirty="0"/>
              <a:t>He's held the title of "world's wealthiest individual" for 16 of the past 21 years.</a:t>
            </a:r>
          </a:p>
          <a:p>
            <a:r>
              <a:rPr lang="en-US" altLang="en-US" dirty="0"/>
              <a:t>Co-founder of the world's largest PC software company, Microsoft, Gates was one of the defining figures of the personal computer revolution.</a:t>
            </a:r>
          </a:p>
          <a:p>
            <a:endParaRPr lang="en-US" altLang="en-US" dirty="0"/>
          </a:p>
          <a:p>
            <a:endParaRPr lang="en-US" altLang="en-US" dirty="0"/>
          </a:p>
        </p:txBody>
      </p:sp>
      <p:sp>
        <p:nvSpPr>
          <p:cNvPr id="28676" name="Header Placeholder 3">
            <a:extLst>
              <a:ext uri="{FF2B5EF4-FFF2-40B4-BE49-F238E27FC236}">
                <a16:creationId xmlns:a16="http://schemas.microsoft.com/office/drawing/2014/main" id="{D7A1E2F1-8D43-4BD6-A3EF-E872E2F8145F}"/>
              </a:ext>
            </a:extLst>
          </p:cNvPr>
          <p:cNvSpPr>
            <a:spLocks noGrp="1"/>
          </p:cNvSpPr>
          <p:nvPr>
            <p:ph type="hdr" sz="quarter"/>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Intellectual Property</a:t>
            </a:r>
          </a:p>
        </p:txBody>
      </p:sp>
      <p:sp>
        <p:nvSpPr>
          <p:cNvPr id="28677" name="Footer Placeholder 4">
            <a:extLst>
              <a:ext uri="{FF2B5EF4-FFF2-40B4-BE49-F238E27FC236}">
                <a16:creationId xmlns:a16="http://schemas.microsoft.com/office/drawing/2014/main" id="{D39B5FD9-7A46-4140-9389-6A99C3202E2D}"/>
              </a:ext>
            </a:extLst>
          </p:cNvPr>
          <p:cNvSpPr>
            <a:spLocks noGrp="1"/>
          </p:cNvSpPr>
          <p:nvPr>
            <p:ph type="ftr" sz="quarter" idx="4"/>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28678" name="Slide Number Placeholder 5">
            <a:extLst>
              <a:ext uri="{FF2B5EF4-FFF2-40B4-BE49-F238E27FC236}">
                <a16:creationId xmlns:a16="http://schemas.microsoft.com/office/drawing/2014/main" id="{D53CA2B0-57C5-4F19-BB48-E52ADB6033AE}"/>
              </a:ext>
            </a:extLst>
          </p:cNvPr>
          <p:cNvSpPr>
            <a:spLocks noGrp="1"/>
          </p:cNvSpPr>
          <p:nvPr>
            <p:ph type="sldNum" sz="quarter" idx="5"/>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17833C92-AAA5-47F8-A47C-13337A6321DA}" type="slidenum">
              <a:rPr lang="en-US" altLang="en-US" smtClean="0"/>
              <a:pPr/>
              <a:t>5</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DB87E29-E04C-4DA4-8AAC-298E1D4F2AB7}"/>
              </a:ext>
            </a:extLst>
          </p:cNvPr>
          <p:cNvSpPr>
            <a:spLocks noGrp="1" noRot="1" noChangeAspect="1" noTextEdit="1"/>
          </p:cNvSpPr>
          <p:nvPr>
            <p:ph type="sldImg"/>
          </p:nvPr>
        </p:nvSpPr>
        <p:spPr>
          <a:xfrm>
            <a:off x="2311400" y="525463"/>
            <a:ext cx="4673600" cy="2628900"/>
          </a:xfrm>
          <a:ln/>
        </p:spPr>
      </p:sp>
      <p:sp>
        <p:nvSpPr>
          <p:cNvPr id="28675" name="Notes Placeholder 2">
            <a:extLst>
              <a:ext uri="{FF2B5EF4-FFF2-40B4-BE49-F238E27FC236}">
                <a16:creationId xmlns:a16="http://schemas.microsoft.com/office/drawing/2014/main" id="{4DC47FAA-9B2A-49D6-88F2-D6F4066D2A02}"/>
              </a:ext>
            </a:extLst>
          </p:cNvPr>
          <p:cNvSpPr>
            <a:spLocks noGrp="1"/>
          </p:cNvSpPr>
          <p:nvPr>
            <p:ph type="body" idx="1"/>
          </p:nvPr>
        </p:nvSpPr>
        <p:spPr>
          <a:noFill/>
        </p:spPr>
        <p:txBody>
          <a:bodyPr/>
          <a:lstStyle/>
          <a:p>
            <a:r>
              <a:rPr lang="en-US" altLang="en-US" dirty="0"/>
              <a:t>Walt Disney started off as a farm boy drawing cartoon pictures of his neighbor's horses for fun. </a:t>
            </a:r>
          </a:p>
          <a:p>
            <a:r>
              <a:rPr lang="en-US" altLang="en-US" dirty="0"/>
              <a:t>When he was older, Walt tried to get a job as a newspaper cartoonist, but was unable to find one and ended up working in an art studio where he created ads for newspapers and magazines. </a:t>
            </a:r>
          </a:p>
          <a:p>
            <a:r>
              <a:rPr lang="en-US" altLang="en-US" dirty="0"/>
              <a:t>Eventually he grew to work on commercials, became interested in animation, and eventually opened his own animation company.</a:t>
            </a:r>
          </a:p>
          <a:p>
            <a:endParaRPr lang="en-US" altLang="en-US" dirty="0"/>
          </a:p>
          <a:p>
            <a:r>
              <a:rPr lang="en-US" altLang="en-US" dirty="0"/>
              <a:t>---------------------------------------------</a:t>
            </a:r>
          </a:p>
          <a:p>
            <a:r>
              <a:rPr lang="en-US" altLang="en-US" dirty="0"/>
              <a:t>Today J.K. Rowling is a household name for fans of the beloved Harry Potter book series, but she wasn't always gifted with magic. </a:t>
            </a:r>
          </a:p>
          <a:p>
            <a:r>
              <a:rPr lang="en-US" altLang="en-US" dirty="0"/>
              <a:t>The fact is, J.K Rowling was at her rope's end before her misfit gang of witches and wizards saved her. </a:t>
            </a:r>
          </a:p>
          <a:p>
            <a:r>
              <a:rPr lang="en-US" altLang="en-US" dirty="0"/>
              <a:t>Before her bestseller cast a spell on readers, J.K. Rowling was living on welfare and struggling to get by as a single mother.</a:t>
            </a:r>
          </a:p>
          <a:p>
            <a:endParaRPr lang="en-US" altLang="en-US" dirty="0"/>
          </a:p>
          <a:p>
            <a:r>
              <a:rPr lang="en-US" altLang="en-US" dirty="0"/>
              <a:t>---------------------------------------------</a:t>
            </a:r>
          </a:p>
          <a:p>
            <a:r>
              <a:rPr lang="en-US" altLang="en-US" dirty="0"/>
              <a:t>Otara </a:t>
            </a:r>
            <a:r>
              <a:rPr lang="en-US" altLang="en-US" dirty="0" err="1"/>
              <a:t>Gunewardene</a:t>
            </a:r>
            <a:r>
              <a:rPr lang="en-US" altLang="en-US" dirty="0"/>
              <a:t> is a Sri Lankan entrepreneur and the Founder of </a:t>
            </a:r>
            <a:r>
              <a:rPr lang="en-US" altLang="en-US" dirty="0" err="1"/>
              <a:t>Odel</a:t>
            </a:r>
            <a:r>
              <a:rPr lang="en-US" altLang="en-US" dirty="0"/>
              <a:t> and Embark. Otara loves for retail and fashion, a passion for animals.</a:t>
            </a:r>
          </a:p>
          <a:p>
            <a:endParaRPr lang="en-US" altLang="en-US" dirty="0"/>
          </a:p>
          <a:p>
            <a:r>
              <a:rPr lang="en-US" altLang="en-US" dirty="0"/>
              <a:t>----------------------------------------------</a:t>
            </a:r>
          </a:p>
          <a:p>
            <a:r>
              <a:rPr lang="en-US" altLang="en-US" dirty="0"/>
              <a:t>Jobs went on to have an unbelievable career, eventually forming the Apple Computer Company with his childhood friend and electronics expert Steve Wozniak. </a:t>
            </a:r>
          </a:p>
          <a:p>
            <a:r>
              <a:rPr lang="en-US" altLang="en-US" dirty="0"/>
              <a:t>Often referred to as "The Grandfather of the Digital Revolution," Jobs forever changed the consumer electronics industry. </a:t>
            </a:r>
          </a:p>
          <a:p>
            <a:r>
              <a:rPr lang="en-US" altLang="en-US" dirty="0"/>
              <a:t>At the time of his death, his net worth was over $8.3 billion, and his influence will be felt for many digital generations to come.</a:t>
            </a:r>
          </a:p>
          <a:p>
            <a:endParaRPr lang="en-US" altLang="en-US" dirty="0"/>
          </a:p>
          <a:p>
            <a:r>
              <a:rPr lang="en-US" altLang="en-US" dirty="0"/>
              <a:t>-----------------------------------------------</a:t>
            </a:r>
          </a:p>
          <a:p>
            <a:r>
              <a:rPr lang="en-US" altLang="en-US" dirty="0"/>
              <a:t>Mark Elliot Zuckerberg is an American technology entrepreneur and philanthropist. He is known for co-founding and leading Facebook as its chairman and chief executive officer.</a:t>
            </a:r>
          </a:p>
          <a:p>
            <a:endParaRPr lang="en-US" altLang="en-US" dirty="0"/>
          </a:p>
          <a:p>
            <a:r>
              <a:rPr lang="en-US" altLang="en-US" dirty="0"/>
              <a:t>------------------------------------------------</a:t>
            </a:r>
          </a:p>
          <a:p>
            <a:r>
              <a:rPr lang="en-US" altLang="en-US" dirty="0"/>
              <a:t>Bill Gates is one of the most famous entrepreneurs of our era. </a:t>
            </a:r>
          </a:p>
          <a:p>
            <a:r>
              <a:rPr lang="en-US" altLang="en-US" dirty="0"/>
              <a:t>The richest man in the world, Gates has a net worth estimated to be over $79 billion. </a:t>
            </a:r>
          </a:p>
          <a:p>
            <a:r>
              <a:rPr lang="en-US" altLang="en-US" dirty="0"/>
              <a:t>He's held the title of "world's wealthiest individual" for 16 of the past 21 years.</a:t>
            </a:r>
          </a:p>
          <a:p>
            <a:r>
              <a:rPr lang="en-US" altLang="en-US" dirty="0"/>
              <a:t>Co-founder of the world's largest PC software company, Microsoft, Gates was one of the defining figures of the personal computer revolution.</a:t>
            </a:r>
          </a:p>
          <a:p>
            <a:endParaRPr lang="en-US" altLang="en-US" dirty="0"/>
          </a:p>
          <a:p>
            <a:endParaRPr lang="en-US" altLang="en-US" dirty="0"/>
          </a:p>
        </p:txBody>
      </p:sp>
      <p:sp>
        <p:nvSpPr>
          <p:cNvPr id="28676" name="Header Placeholder 3">
            <a:extLst>
              <a:ext uri="{FF2B5EF4-FFF2-40B4-BE49-F238E27FC236}">
                <a16:creationId xmlns:a16="http://schemas.microsoft.com/office/drawing/2014/main" id="{D7A1E2F1-8D43-4BD6-A3EF-E872E2F8145F}"/>
              </a:ext>
            </a:extLst>
          </p:cNvPr>
          <p:cNvSpPr>
            <a:spLocks noGrp="1"/>
          </p:cNvSpPr>
          <p:nvPr>
            <p:ph type="hdr" sz="quarter"/>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Intellectual Property</a:t>
            </a:r>
          </a:p>
        </p:txBody>
      </p:sp>
      <p:sp>
        <p:nvSpPr>
          <p:cNvPr id="28677" name="Footer Placeholder 4">
            <a:extLst>
              <a:ext uri="{FF2B5EF4-FFF2-40B4-BE49-F238E27FC236}">
                <a16:creationId xmlns:a16="http://schemas.microsoft.com/office/drawing/2014/main" id="{D39B5FD9-7A46-4140-9389-6A99C3202E2D}"/>
              </a:ext>
            </a:extLst>
          </p:cNvPr>
          <p:cNvSpPr>
            <a:spLocks noGrp="1"/>
          </p:cNvSpPr>
          <p:nvPr>
            <p:ph type="ftr" sz="quarter" idx="4"/>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28678" name="Slide Number Placeholder 5">
            <a:extLst>
              <a:ext uri="{FF2B5EF4-FFF2-40B4-BE49-F238E27FC236}">
                <a16:creationId xmlns:a16="http://schemas.microsoft.com/office/drawing/2014/main" id="{D53CA2B0-57C5-4F19-BB48-E52ADB6033AE}"/>
              </a:ext>
            </a:extLst>
          </p:cNvPr>
          <p:cNvSpPr>
            <a:spLocks noGrp="1"/>
          </p:cNvSpPr>
          <p:nvPr>
            <p:ph type="sldNum" sz="quarter" idx="5"/>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17833C92-AAA5-47F8-A47C-13337A6321DA}" type="slidenum">
              <a:rPr lang="en-US" altLang="en-US" smtClean="0"/>
              <a:pPr/>
              <a:t>6</a:t>
            </a:fld>
            <a:endParaRPr lang="en-US" altLang="en-US"/>
          </a:p>
        </p:txBody>
      </p:sp>
    </p:spTree>
    <p:extLst>
      <p:ext uri="{BB962C8B-B14F-4D97-AF65-F5344CB8AC3E}">
        <p14:creationId xmlns:p14="http://schemas.microsoft.com/office/powerpoint/2010/main" val="2187017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a:t>https://www.b2binternational.com/research/methods/faq/what-is-the-value-proposition-canvas/</a:t>
            </a:r>
          </a:p>
          <a:p>
            <a:endParaRPr lang="en-US" dirty="0"/>
          </a:p>
        </p:txBody>
      </p:sp>
      <p:sp>
        <p:nvSpPr>
          <p:cNvPr id="4" name="Header Placeholder 3"/>
          <p:cNvSpPr>
            <a:spLocks noGrp="1"/>
          </p:cNvSpPr>
          <p:nvPr>
            <p:ph type="hdr" sz="quarter"/>
          </p:nvPr>
        </p:nvSpPr>
        <p:spPr/>
        <p:txBody>
          <a:bodyPr/>
          <a:lstStyle/>
          <a:p>
            <a:pPr>
              <a:defRPr/>
            </a:pPr>
            <a:r>
              <a:rPr lang="en-US" altLang="en-US"/>
              <a:t>Intellectual Property</a:t>
            </a:r>
          </a:p>
        </p:txBody>
      </p:sp>
      <p:sp>
        <p:nvSpPr>
          <p:cNvPr id="5" name="Footer Placeholder 4"/>
          <p:cNvSpPr>
            <a:spLocks noGrp="1"/>
          </p:cNvSpPr>
          <p:nvPr>
            <p:ph type="ftr" sz="quarter" idx="4"/>
          </p:nvPr>
        </p:nvSpPr>
        <p:spPr/>
        <p:txBody>
          <a:bodyPr/>
          <a:lstStyle/>
          <a:p>
            <a:pPr>
              <a:defRPr/>
            </a:pPr>
            <a:endParaRPr lang="en-US" altLang="en-US"/>
          </a:p>
        </p:txBody>
      </p:sp>
      <p:sp>
        <p:nvSpPr>
          <p:cNvPr id="6" name="Slide Number Placeholder 5"/>
          <p:cNvSpPr>
            <a:spLocks noGrp="1"/>
          </p:cNvSpPr>
          <p:nvPr>
            <p:ph type="sldNum" sz="quarter" idx="5"/>
          </p:nvPr>
        </p:nvSpPr>
        <p:spPr/>
        <p:txBody>
          <a:bodyPr/>
          <a:lstStyle/>
          <a:p>
            <a:pPr>
              <a:defRPr/>
            </a:pPr>
            <a:fld id="{E2085C98-528D-44A1-B7AE-5B6419CD2EB3}" type="slidenum">
              <a:rPr lang="en-US" altLang="en-US" smtClean="0"/>
              <a:pPr>
                <a:defRPr/>
              </a:pPr>
              <a:t>12</a:t>
            </a:fld>
            <a:endParaRPr lang="en-US" altLang="en-US"/>
          </a:p>
        </p:txBody>
      </p:sp>
    </p:spTree>
    <p:extLst>
      <p:ext uri="{BB962C8B-B14F-4D97-AF65-F5344CB8AC3E}">
        <p14:creationId xmlns:p14="http://schemas.microsoft.com/office/powerpoint/2010/main" val="736784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a:t>https://www.b2binternational.com/research/methods/faq/what-is-the-value-proposition-canvas/</a:t>
            </a:r>
          </a:p>
          <a:p>
            <a:endParaRPr lang="en-US" dirty="0"/>
          </a:p>
        </p:txBody>
      </p:sp>
      <p:sp>
        <p:nvSpPr>
          <p:cNvPr id="4" name="Header Placeholder 3"/>
          <p:cNvSpPr>
            <a:spLocks noGrp="1"/>
          </p:cNvSpPr>
          <p:nvPr>
            <p:ph type="hdr" sz="quarter"/>
          </p:nvPr>
        </p:nvSpPr>
        <p:spPr/>
        <p:txBody>
          <a:bodyPr/>
          <a:lstStyle/>
          <a:p>
            <a:pPr>
              <a:defRPr/>
            </a:pPr>
            <a:r>
              <a:rPr lang="en-US" altLang="en-US"/>
              <a:t>Intellectual Property</a:t>
            </a:r>
          </a:p>
        </p:txBody>
      </p:sp>
      <p:sp>
        <p:nvSpPr>
          <p:cNvPr id="5" name="Footer Placeholder 4"/>
          <p:cNvSpPr>
            <a:spLocks noGrp="1"/>
          </p:cNvSpPr>
          <p:nvPr>
            <p:ph type="ftr" sz="quarter" idx="4"/>
          </p:nvPr>
        </p:nvSpPr>
        <p:spPr/>
        <p:txBody>
          <a:bodyPr/>
          <a:lstStyle/>
          <a:p>
            <a:pPr>
              <a:defRPr/>
            </a:pPr>
            <a:endParaRPr lang="en-US" altLang="en-US"/>
          </a:p>
        </p:txBody>
      </p:sp>
      <p:sp>
        <p:nvSpPr>
          <p:cNvPr id="6" name="Slide Number Placeholder 5"/>
          <p:cNvSpPr>
            <a:spLocks noGrp="1"/>
          </p:cNvSpPr>
          <p:nvPr>
            <p:ph type="sldNum" sz="quarter" idx="5"/>
          </p:nvPr>
        </p:nvSpPr>
        <p:spPr/>
        <p:txBody>
          <a:bodyPr/>
          <a:lstStyle/>
          <a:p>
            <a:pPr>
              <a:defRPr/>
            </a:pPr>
            <a:fld id="{E2085C98-528D-44A1-B7AE-5B6419CD2EB3}" type="slidenum">
              <a:rPr lang="en-US" altLang="en-US" smtClean="0"/>
              <a:pPr>
                <a:defRPr/>
              </a:pPr>
              <a:t>13</a:t>
            </a:fld>
            <a:endParaRPr lang="en-US" altLang="en-US"/>
          </a:p>
        </p:txBody>
      </p:sp>
    </p:spTree>
    <p:extLst>
      <p:ext uri="{BB962C8B-B14F-4D97-AF65-F5344CB8AC3E}">
        <p14:creationId xmlns:p14="http://schemas.microsoft.com/office/powerpoint/2010/main" val="2744320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CC5306B6-539B-4A5D-BA05-04A4EE48D8F1}"/>
              </a:ext>
            </a:extLst>
          </p:cNvPr>
          <p:cNvSpPr>
            <a:spLocks noGrp="1" noRot="1" noChangeAspect="1" noTextEdit="1"/>
          </p:cNvSpPr>
          <p:nvPr>
            <p:ph type="sldImg"/>
          </p:nvPr>
        </p:nvSpPr>
        <p:spPr>
          <a:xfrm>
            <a:off x="2311400" y="525463"/>
            <a:ext cx="4673600" cy="2628900"/>
          </a:xfrm>
          <a:ln/>
        </p:spPr>
      </p:sp>
      <p:sp>
        <p:nvSpPr>
          <p:cNvPr id="33795" name="Notes Placeholder 2">
            <a:extLst>
              <a:ext uri="{FF2B5EF4-FFF2-40B4-BE49-F238E27FC236}">
                <a16:creationId xmlns:a16="http://schemas.microsoft.com/office/drawing/2014/main" id="{2A48B052-5E31-4F3E-A267-E9152C1329DF}"/>
              </a:ext>
            </a:extLst>
          </p:cNvPr>
          <p:cNvSpPr>
            <a:spLocks noGrp="1"/>
          </p:cNvSpPr>
          <p:nvPr>
            <p:ph type="body" idx="1"/>
          </p:nvPr>
        </p:nvSpPr>
        <p:spPr>
          <a:noFill/>
        </p:spPr>
        <p:txBody>
          <a:bodyPr/>
          <a:lstStyle/>
          <a:p>
            <a:r>
              <a:rPr lang="en-US" altLang="en-US" sz="1800" dirty="0"/>
              <a:t>Leadership and Motivation: </a:t>
            </a:r>
          </a:p>
          <a:p>
            <a:pPr lvl="1"/>
            <a:r>
              <a:rPr lang="en-US" altLang="en-US" dirty="0"/>
              <a:t>Can you lead   and motivate others   to follow you and deliver your vision? And are you able to delegate   work to others? As a successful entrepreneur, you'll have to depend on others to get beyond a very early stage in your business – there's just too much to do all on your own!</a:t>
            </a:r>
          </a:p>
          <a:p>
            <a:r>
              <a:rPr lang="en-US" altLang="en-US" sz="1800" dirty="0"/>
              <a:t>Communication Skills: </a:t>
            </a:r>
          </a:p>
          <a:p>
            <a:pPr lvl="1"/>
            <a:r>
              <a:rPr lang="en-US" altLang="en-US" dirty="0"/>
              <a:t>Are you competent with all types of communication  ? You need to be able to communicate well to sell your vision of the future to investors, potential clients, team members, and more.</a:t>
            </a:r>
          </a:p>
          <a:p>
            <a:r>
              <a:rPr lang="en-US" altLang="en-US" sz="1800" dirty="0"/>
              <a:t>Listening: </a:t>
            </a:r>
          </a:p>
          <a:p>
            <a:pPr lvl="1"/>
            <a:r>
              <a:rPr lang="en-US" altLang="en-US" dirty="0"/>
              <a:t>Do you hear what others are telling you? Your ability to listen can make or break you as an entrepreneur. Make sure that you're skilled at active listening   and empathetic listening.</a:t>
            </a:r>
          </a:p>
          <a:p>
            <a:r>
              <a:rPr lang="en-US" altLang="en-US" dirty="0"/>
              <a:t>Creative Thinking: </a:t>
            </a:r>
          </a:p>
          <a:p>
            <a:pPr lvl="1"/>
            <a:r>
              <a:rPr lang="en-US" altLang="en-US" dirty="0"/>
              <a:t>Are you able to see situations from a variety of perspectives and come up with original ideas? (There are many creativity tools   that will help you do this.)</a:t>
            </a:r>
          </a:p>
          <a:p>
            <a:r>
              <a:rPr lang="en-US" altLang="en-US" dirty="0"/>
              <a:t>Problem Solving: </a:t>
            </a:r>
          </a:p>
          <a:p>
            <a:pPr lvl="1"/>
            <a:r>
              <a:rPr lang="en-US" altLang="en-US" dirty="0"/>
              <a:t>How good are you at coming up with sound solutions to the problems you're facing? Tools such as Cause &amp; Effect Analysis  , the 5 Whys   Technique, and CATWOE   are just some of the problem-solving tools that you'll need to be familiar with.</a:t>
            </a:r>
          </a:p>
          <a:p>
            <a:r>
              <a:rPr lang="en-US" altLang="en-US" dirty="0"/>
              <a:t>Recognizing Opportunities: </a:t>
            </a:r>
          </a:p>
          <a:p>
            <a:pPr lvl="1"/>
            <a:r>
              <a:rPr lang="en-US" altLang="en-US" dirty="0"/>
              <a:t>Do you recognize opportunities   when they present themselves? Can you spot a trend  ? And are you able to create a plan to take advantage of the opportunities you identify?</a:t>
            </a:r>
          </a:p>
          <a:p>
            <a:pPr lvl="1"/>
            <a:endParaRPr lang="en-US" altLang="en-US" dirty="0"/>
          </a:p>
          <a:p>
            <a:r>
              <a:rPr lang="en-US" altLang="en-US" dirty="0"/>
              <a:t>Goal Setting: </a:t>
            </a:r>
          </a:p>
          <a:p>
            <a:pPr lvl="1"/>
            <a:r>
              <a:rPr lang="en-US" altLang="en-US" dirty="0"/>
              <a:t>Do you regularly set goals  , create a plan to achieve them, and then carry out that plan?</a:t>
            </a:r>
          </a:p>
          <a:p>
            <a:r>
              <a:rPr lang="en-US" altLang="en-US" dirty="0"/>
              <a:t>Planning and Organizing: </a:t>
            </a:r>
          </a:p>
          <a:p>
            <a:pPr lvl="1"/>
            <a:r>
              <a:rPr lang="en-US" altLang="en-US" dirty="0"/>
              <a:t>Do you have the talents, skills, and abilities necessary to achieve your goals? Can you coordinate people to achieve these efficiently and effectively? (Here, effective project management skills are important, as are basic organization skills.) And do you know how to develop a coherent, well thought-through business plan  , including developing and learning from appropriate financial forecasts  ?</a:t>
            </a:r>
          </a:p>
          <a:p>
            <a:r>
              <a:rPr lang="en-US" altLang="en-US" dirty="0"/>
              <a:t>Decision Making: </a:t>
            </a:r>
          </a:p>
          <a:p>
            <a:pPr lvl="1"/>
            <a:r>
              <a:rPr lang="en-US" altLang="en-US" dirty="0"/>
              <a:t>How good are you at making decisions?   Do you make them based on relevant information and by weighing the potential consequences? And are you confident in the decisions that you make?</a:t>
            </a:r>
          </a:p>
          <a:p>
            <a:pPr lvl="1"/>
            <a:endParaRPr lang="en-US" altLang="en-US" dirty="0"/>
          </a:p>
          <a:p>
            <a:r>
              <a:rPr lang="en-US" altLang="en-US" sz="1800" dirty="0"/>
              <a:t>Create/Maintain Personal Relations: </a:t>
            </a:r>
          </a:p>
          <a:p>
            <a:pPr lvl="1"/>
            <a:r>
              <a:rPr lang="en-US" altLang="en-US" dirty="0"/>
              <a:t>Are you emotionally intelligent? The higher your EI, the easier it will be for you to work with others. The good news is that you can improve your emotional intelligence!</a:t>
            </a:r>
          </a:p>
          <a:p>
            <a:r>
              <a:rPr lang="en-US" altLang="en-US" sz="1800" dirty="0"/>
              <a:t>Negotiation: </a:t>
            </a:r>
          </a:p>
          <a:p>
            <a:pPr lvl="1"/>
            <a:r>
              <a:rPr lang="en-US" altLang="en-US" dirty="0"/>
              <a:t>Are you a good negotiator  ? Not only do you need to negotiate keen prices, you also need to be able to resolve differences between people in a positive, mutually beneficial way.</a:t>
            </a:r>
          </a:p>
          <a:p>
            <a:r>
              <a:rPr lang="en-US" altLang="en-US" sz="1800" dirty="0"/>
              <a:t>Ethics: </a:t>
            </a:r>
          </a:p>
          <a:p>
            <a:pPr lvl="1"/>
            <a:r>
              <a:rPr lang="en-US" altLang="en-US" dirty="0"/>
              <a:t>Do you deal with people based on respect, integrity  , fairness, and truthfulness? Can you lead ethically  ? You'll find it hard to build a happy, committed team if you deal with people – staff, customers or suppliers.</a:t>
            </a:r>
          </a:p>
          <a:p>
            <a:endParaRPr lang="en-US" altLang="en-US" dirty="0"/>
          </a:p>
        </p:txBody>
      </p:sp>
      <p:sp>
        <p:nvSpPr>
          <p:cNvPr id="33796" name="Header Placeholder 3">
            <a:extLst>
              <a:ext uri="{FF2B5EF4-FFF2-40B4-BE49-F238E27FC236}">
                <a16:creationId xmlns:a16="http://schemas.microsoft.com/office/drawing/2014/main" id="{AA9D3C49-C5CC-411A-A51A-9D51DBDABF29}"/>
              </a:ext>
            </a:extLst>
          </p:cNvPr>
          <p:cNvSpPr>
            <a:spLocks noGrp="1"/>
          </p:cNvSpPr>
          <p:nvPr>
            <p:ph type="hdr" sz="quarter"/>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a:t>Intellectual Property</a:t>
            </a:r>
          </a:p>
        </p:txBody>
      </p:sp>
      <p:sp>
        <p:nvSpPr>
          <p:cNvPr id="33797" name="Footer Placeholder 4">
            <a:extLst>
              <a:ext uri="{FF2B5EF4-FFF2-40B4-BE49-F238E27FC236}">
                <a16:creationId xmlns:a16="http://schemas.microsoft.com/office/drawing/2014/main" id="{D8573E45-9A19-41B2-B593-6A94F7EF9EB4}"/>
              </a:ext>
            </a:extLst>
          </p:cNvPr>
          <p:cNvSpPr>
            <a:spLocks noGrp="1"/>
          </p:cNvSpPr>
          <p:nvPr>
            <p:ph type="ftr" sz="quarter" idx="4"/>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33798" name="Slide Number Placeholder 5">
            <a:extLst>
              <a:ext uri="{FF2B5EF4-FFF2-40B4-BE49-F238E27FC236}">
                <a16:creationId xmlns:a16="http://schemas.microsoft.com/office/drawing/2014/main" id="{CE406EFD-CE6F-46E3-84B9-B662FBA00256}"/>
              </a:ext>
            </a:extLst>
          </p:cNvPr>
          <p:cNvSpPr>
            <a:spLocks noGrp="1"/>
          </p:cNvSpPr>
          <p:nvPr>
            <p:ph type="sldNum" sz="quarter" idx="5"/>
          </p:nvPr>
        </p:nvSpPr>
        <p:spPr>
          <a:noFill/>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FCA86DD6-1F6B-49C7-B91A-9BFBAA052C83}" type="slidenum">
              <a:rPr lang="en-US" altLang="en-US" smtClean="0"/>
              <a:pPr/>
              <a:t>19</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35</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12 - Entrepreneurship</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12 - Entrepreneurship</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A6F-FEBE-5C56-7F96-97792E73E9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6FDBE6-A72A-33D4-F6DB-313140D1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AE8FDA-346E-E9CC-654A-D448A05FC90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10499B4-12D2-D617-CEAD-8C6D160606AC}"/>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02B5AC68-E89F-A780-2D0A-78CADA6770F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5900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29B-83A8-FCBD-F6CE-08FC34C98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2F1F4-352E-1E4C-3FC4-DFAB6FF08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065B-151A-EE35-F254-9C66856EB5A5}"/>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91AE07E-C46D-AE70-4B1E-D26F45AC05B6}"/>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9C916D7D-61C9-1702-45A5-AD874DCC2C9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65371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E01E-1477-AB73-4C97-E625783F38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583B1-99F9-AF91-5B2C-9905B0856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D67EE-FBF9-A7C6-A360-6BA9B0C3E05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2FE634C-3BE2-99A5-A4C1-8FBB064FB0F1}"/>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6C9CAD67-A547-88DC-9BA0-C572DE7DD5D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30592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7704-F941-78FA-2407-E868469A4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A6B90-72FA-09BD-2ACA-79A332002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2275C4-500A-CBD1-17C0-831180F8FB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DF347-CE83-13A4-11ED-DA1E691B2D18}"/>
              </a:ext>
            </a:extLst>
          </p:cNvPr>
          <p:cNvSpPr>
            <a:spLocks noGrp="1"/>
          </p:cNvSpPr>
          <p:nvPr>
            <p:ph type="dt" sz="half" idx="10"/>
          </p:nvPr>
        </p:nvSpPr>
        <p:spPr/>
        <p:txBody>
          <a:bodyPr/>
          <a:lstStyle/>
          <a:p>
            <a:pPr>
              <a:defRPr/>
            </a:pPr>
            <a:r>
              <a:rPr lang="en-US"/>
              <a:t>IT2090</a:t>
            </a:r>
          </a:p>
        </p:txBody>
      </p:sp>
      <p:sp>
        <p:nvSpPr>
          <p:cNvPr id="6" name="Footer Placeholder 5">
            <a:extLst>
              <a:ext uri="{FF2B5EF4-FFF2-40B4-BE49-F238E27FC236}">
                <a16:creationId xmlns:a16="http://schemas.microsoft.com/office/drawing/2014/main" id="{220AEE76-BA6A-A8DB-1B94-55EBA96B967C}"/>
              </a:ext>
            </a:extLst>
          </p:cNvPr>
          <p:cNvSpPr>
            <a:spLocks noGrp="1"/>
          </p:cNvSpPr>
          <p:nvPr>
            <p:ph type="ftr" sz="quarter" idx="11"/>
          </p:nvPr>
        </p:nvSpPr>
        <p:spPr/>
        <p:txBody>
          <a:bodyPr/>
          <a:lstStyle/>
          <a:p>
            <a:pPr>
              <a:defRPr/>
            </a:pPr>
            <a:r>
              <a:rPr lang="en-US"/>
              <a:t>Lecture 12 - Entrepreneurship</a:t>
            </a:r>
          </a:p>
        </p:txBody>
      </p:sp>
      <p:sp>
        <p:nvSpPr>
          <p:cNvPr id="7" name="Slide Number Placeholder 6">
            <a:extLst>
              <a:ext uri="{FF2B5EF4-FFF2-40B4-BE49-F238E27FC236}">
                <a16:creationId xmlns:a16="http://schemas.microsoft.com/office/drawing/2014/main" id="{DA446FAC-AD7E-758B-EC1B-2485F4339EE7}"/>
              </a:ext>
            </a:extLst>
          </p:cNvPr>
          <p:cNvSpPr>
            <a:spLocks noGrp="1"/>
          </p:cNvSpPr>
          <p:nvPr>
            <p:ph type="sldNum" sz="quarter" idx="12"/>
          </p:nvPr>
        </p:nvSpPr>
        <p:spPr/>
        <p:txBody>
          <a:bodyPr/>
          <a:lstStyle/>
          <a:p>
            <a:fld id="{657FB8D6-6DBC-4B4B-A3AD-409E5888E191}" type="slidenum">
              <a:rPr lang="en-US" altLang="en-US" smtClean="0"/>
              <a:pPr/>
              <a:t>‹#›</a:t>
            </a:fld>
            <a:endParaRPr lang="en-US" altLang="en-US"/>
          </a:p>
        </p:txBody>
      </p:sp>
    </p:spTree>
    <p:extLst>
      <p:ext uri="{BB962C8B-B14F-4D97-AF65-F5344CB8AC3E}">
        <p14:creationId xmlns:p14="http://schemas.microsoft.com/office/powerpoint/2010/main" val="13985303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4280-5C89-8C57-EAE9-9D62949766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D1BEB9-5B84-BAD6-274A-6F4CE99D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1D649-9AF6-8316-D633-0A4E8555E8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47994C-5FA0-FDC4-E674-6B9AD3A35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D633D8-C9F1-F075-0880-80003EF65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AA5D6-50CA-84E3-8FB9-FC73B07668E5}"/>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832791FF-2176-71C6-D4E0-3BC3FF6544BE}"/>
              </a:ext>
            </a:extLst>
          </p:cNvPr>
          <p:cNvSpPr>
            <a:spLocks noGrp="1"/>
          </p:cNvSpPr>
          <p:nvPr>
            <p:ph type="ftr" sz="quarter" idx="11"/>
          </p:nvPr>
        </p:nvSpPr>
        <p:spPr/>
        <p:txBody>
          <a:body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C597EF16-A709-C9FB-2FAA-C4C368C4FF0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08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FFEC-233E-1F30-AD20-E54F4D2CB2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32E5E6-774D-D278-C881-E3C4DBC41D91}"/>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0BBC48D-D49D-07B3-C151-4713DDEAC709}"/>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DD4544C0-1816-93EF-6455-3C8D8D44B13D}"/>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09047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FBA88-5B4E-8C67-4137-9F81B10BF5C7}"/>
              </a:ext>
            </a:extLst>
          </p:cNvPr>
          <p:cNvSpPr>
            <a:spLocks noGrp="1"/>
          </p:cNvSpPr>
          <p:nvPr>
            <p:ph type="dt" sz="half" idx="10"/>
          </p:nvPr>
        </p:nvSpPr>
        <p:spPr/>
        <p:txBody>
          <a:bodyPr/>
          <a:lstStyle/>
          <a:p>
            <a:r>
              <a:rPr lang="en-US"/>
              <a:t>IT2090</a:t>
            </a:r>
          </a:p>
        </p:txBody>
      </p:sp>
      <p:sp>
        <p:nvSpPr>
          <p:cNvPr id="3" name="Footer Placeholder 2">
            <a:extLst>
              <a:ext uri="{FF2B5EF4-FFF2-40B4-BE49-F238E27FC236}">
                <a16:creationId xmlns:a16="http://schemas.microsoft.com/office/drawing/2014/main" id="{01E01AFE-EF8F-F338-945D-174231C0E528}"/>
              </a:ext>
            </a:extLst>
          </p:cNvPr>
          <p:cNvSpPr>
            <a:spLocks noGrp="1"/>
          </p:cNvSpPr>
          <p:nvPr>
            <p:ph type="ftr" sz="quarter" idx="11"/>
          </p:nvPr>
        </p:nvSpPr>
        <p:spPr/>
        <p:txBody>
          <a:bodyPr/>
          <a:lstStyle/>
          <a:p>
            <a:r>
              <a:rPr lang="en-US"/>
              <a:t>Lecture 12 - Entrepreneurship</a:t>
            </a:r>
          </a:p>
        </p:txBody>
      </p:sp>
      <p:sp>
        <p:nvSpPr>
          <p:cNvPr id="4" name="Slide Number Placeholder 3">
            <a:extLst>
              <a:ext uri="{FF2B5EF4-FFF2-40B4-BE49-F238E27FC236}">
                <a16:creationId xmlns:a16="http://schemas.microsoft.com/office/drawing/2014/main" id="{0508A58C-83EC-5C3C-205D-8D1774F4D369}"/>
              </a:ext>
            </a:extLst>
          </p:cNvPr>
          <p:cNvSpPr>
            <a:spLocks noGrp="1"/>
          </p:cNvSpPr>
          <p:nvPr>
            <p:ph type="sldNum" sz="quarter" idx="12"/>
          </p:nvPr>
        </p:nvSpPr>
        <p:spPr/>
        <p:txBody>
          <a:bodyPr/>
          <a:lstStyle/>
          <a:p>
            <a:fld id="{71AEA05C-BF42-4839-AC58-BD9E99F1A276}" type="slidenum">
              <a:rPr lang="en-US" smtClean="0"/>
              <a:t>‹#›</a:t>
            </a:fld>
            <a:endParaRPr lang="en-US"/>
          </a:p>
        </p:txBody>
      </p:sp>
    </p:spTree>
    <p:extLst>
      <p:ext uri="{BB962C8B-B14F-4D97-AF65-F5344CB8AC3E}">
        <p14:creationId xmlns:p14="http://schemas.microsoft.com/office/powerpoint/2010/main" val="3702814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DBB2-F155-5A7E-F1C6-FF433A903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6FC584-1BFF-7E59-4AF9-0BD6E4907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36EEF-7826-1F9D-508F-14E6161E4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17FEC-34C2-8FA3-77C3-EBF25538D2C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6756EC6-2ED1-D721-F61A-F796A651DCBC}"/>
              </a:ext>
            </a:extLst>
          </p:cNvPr>
          <p:cNvSpPr>
            <a:spLocks noGrp="1"/>
          </p:cNvSpPr>
          <p:nvPr>
            <p:ph type="ftr" sz="quarter" idx="11"/>
          </p:nvPr>
        </p:nvSpPr>
        <p:spPr/>
        <p:txBody>
          <a:bodyPr/>
          <a:lstStyle/>
          <a:p>
            <a:r>
              <a:rPr lang="en-US"/>
              <a:t>Lecture 12 - Entrepreneurship</a:t>
            </a:r>
            <a:endParaRPr lang="en-US" dirty="0"/>
          </a:p>
        </p:txBody>
      </p:sp>
      <p:sp>
        <p:nvSpPr>
          <p:cNvPr id="7" name="Slide Number Placeholder 6">
            <a:extLst>
              <a:ext uri="{FF2B5EF4-FFF2-40B4-BE49-F238E27FC236}">
                <a16:creationId xmlns:a16="http://schemas.microsoft.com/office/drawing/2014/main" id="{372D2DE1-0573-B15D-05F1-DB74FF498B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107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C93D-76C3-DE86-2DE8-52D91BB1A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7DF9B-FECE-9CE2-3BC6-CCF21C3AF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8B3A81-FC67-31F2-59D1-42A873023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17D9D-C0EB-411E-4C36-CA7AD0E8A5C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30BA8DD-8E2A-D88F-D504-918B970A0D44}"/>
              </a:ext>
            </a:extLst>
          </p:cNvPr>
          <p:cNvSpPr>
            <a:spLocks noGrp="1"/>
          </p:cNvSpPr>
          <p:nvPr>
            <p:ph type="ftr" sz="quarter" idx="11"/>
          </p:nvPr>
        </p:nvSpPr>
        <p:spPr/>
        <p:txBody>
          <a:bodyPr/>
          <a:lstStyle/>
          <a:p>
            <a:r>
              <a:rPr lang="en-US"/>
              <a:t>Lecture 12 - Entrepreneurship</a:t>
            </a:r>
            <a:endParaRPr lang="en-US" dirty="0"/>
          </a:p>
        </p:txBody>
      </p:sp>
      <p:sp>
        <p:nvSpPr>
          <p:cNvPr id="7" name="Slide Number Placeholder 6">
            <a:extLst>
              <a:ext uri="{FF2B5EF4-FFF2-40B4-BE49-F238E27FC236}">
                <a16:creationId xmlns:a16="http://schemas.microsoft.com/office/drawing/2014/main" id="{8DE57BAC-A615-9ABC-AD6F-075D01904C73}"/>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6263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9B10-8F85-EB5D-745A-09AF958E4F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EEB73-6D17-7C87-39A0-E2F40A194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BA531-7756-BFD1-9B58-41FAFAEBFC5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BE9FC7F-8C42-AE2D-770E-3ED692D49038}"/>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C3495FDE-00C0-6C46-5624-D8D28C5F95D2}"/>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1426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0ED2D-974E-57B5-D71E-A52F75F727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F14F04-61BB-5CBA-5B6A-F34E6A2A9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10CB5-DFFD-F6C6-8C40-AEDDE97C700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8E886F8-C250-EE74-C187-3ABFB1DF46E1}"/>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4022D8F8-B9F5-00EC-F13E-E5092494CDE8}"/>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5140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12 - Entrepreneurship</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534586" y="617538"/>
            <a:ext cx="10390716" cy="1143000"/>
          </a:xfr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p:cNvSpPr>
            <a:spLocks noGrp="1"/>
          </p:cNvSpPr>
          <p:nvPr>
            <p:ph type="clipArt" sz="half" idx="2"/>
          </p:nvPr>
        </p:nvSpPr>
        <p:spPr>
          <a:xfrm>
            <a:off x="6860117" y="2017713"/>
            <a:ext cx="5080000" cy="4114800"/>
          </a:xfrm>
        </p:spPr>
        <p:txBody>
          <a:bodyPr rtlCol="0">
            <a:normAutofit/>
          </a:bodyPr>
          <a:lstStyle/>
          <a:p>
            <a:pPr lvl="0"/>
            <a:endParaRPr lang="en-US" noProof="0"/>
          </a:p>
        </p:txBody>
      </p:sp>
      <p:sp>
        <p:nvSpPr>
          <p:cNvPr id="5" name="Date Placeholder 4">
            <a:extLst>
              <a:ext uri="{FF2B5EF4-FFF2-40B4-BE49-F238E27FC236}">
                <a16:creationId xmlns:a16="http://schemas.microsoft.com/office/drawing/2014/main" id="{9D11FFB2-1CF1-4041-BDCD-A5D344697B90}"/>
              </a:ext>
            </a:extLst>
          </p:cNvPr>
          <p:cNvSpPr>
            <a:spLocks noGrp="1"/>
          </p:cNvSpPr>
          <p:nvPr>
            <p:ph type="dt" sz="half" idx="10"/>
          </p:nvPr>
        </p:nvSpPr>
        <p:spPr>
          <a:xfrm>
            <a:off x="1219200" y="6324600"/>
            <a:ext cx="2540000" cy="457200"/>
          </a:xfrm>
        </p:spPr>
        <p:txBody>
          <a:bodyPr/>
          <a:lstStyle>
            <a:lvl1pPr>
              <a:defRPr/>
            </a:lvl1pPr>
          </a:lstStyle>
          <a:p>
            <a:pPr>
              <a:defRPr/>
            </a:pPr>
            <a:r>
              <a:rPr lang="en-US"/>
              <a:t>IT2090</a:t>
            </a:r>
          </a:p>
        </p:txBody>
      </p:sp>
      <p:sp>
        <p:nvSpPr>
          <p:cNvPr id="6" name="Footer Placeholder 5">
            <a:extLst>
              <a:ext uri="{FF2B5EF4-FFF2-40B4-BE49-F238E27FC236}">
                <a16:creationId xmlns:a16="http://schemas.microsoft.com/office/drawing/2014/main" id="{76F82A91-1F4D-4EA5-81FA-6124AECBF3F1}"/>
              </a:ext>
            </a:extLst>
          </p:cNvPr>
          <p:cNvSpPr>
            <a:spLocks noGrp="1"/>
          </p:cNvSpPr>
          <p:nvPr>
            <p:ph type="ftr" sz="quarter" idx="11"/>
          </p:nvPr>
        </p:nvSpPr>
        <p:spPr>
          <a:xfrm>
            <a:off x="4470400" y="6324600"/>
            <a:ext cx="3860800" cy="457200"/>
          </a:xfrm>
        </p:spPr>
        <p:txBody>
          <a:bodyPr/>
          <a:lstStyle>
            <a:lvl1pPr>
              <a:defRPr/>
            </a:lvl1pPr>
          </a:lstStyle>
          <a:p>
            <a:pPr>
              <a:defRPr/>
            </a:pPr>
            <a:r>
              <a:rPr lang="en-US"/>
              <a:t>Lecture 12 - Entrepreneurship</a:t>
            </a:r>
          </a:p>
        </p:txBody>
      </p:sp>
      <p:sp>
        <p:nvSpPr>
          <p:cNvPr id="7" name="Slide Number Placeholder 6">
            <a:extLst>
              <a:ext uri="{FF2B5EF4-FFF2-40B4-BE49-F238E27FC236}">
                <a16:creationId xmlns:a16="http://schemas.microsoft.com/office/drawing/2014/main" id="{7006944F-5C97-43C7-82C3-FAE42042AD98}"/>
              </a:ext>
            </a:extLst>
          </p:cNvPr>
          <p:cNvSpPr>
            <a:spLocks noGrp="1"/>
          </p:cNvSpPr>
          <p:nvPr>
            <p:ph type="sldNum" sz="quarter" idx="12"/>
          </p:nvPr>
        </p:nvSpPr>
        <p:spPr>
          <a:xfrm>
            <a:off x="9042400" y="6324600"/>
            <a:ext cx="2540000" cy="457200"/>
          </a:xfrm>
        </p:spPr>
        <p:txBody>
          <a:bodyPr/>
          <a:lstStyle>
            <a:lvl1pPr>
              <a:defRPr/>
            </a:lvl1pPr>
          </a:lstStyle>
          <a:p>
            <a:pPr>
              <a:defRPr/>
            </a:pPr>
            <a:fld id="{5B7135EC-C365-4F1D-A752-3AF0C7D595D6}" type="slidenum">
              <a:rPr lang="en-US"/>
              <a:pPr>
                <a:defRPr/>
              </a:pPr>
              <a:t>‹#›</a:t>
            </a:fld>
            <a:endParaRPr lang="en-US"/>
          </a:p>
        </p:txBody>
      </p:sp>
    </p:spTree>
    <p:extLst>
      <p:ext uri="{BB962C8B-B14F-4D97-AF65-F5344CB8AC3E}">
        <p14:creationId xmlns:p14="http://schemas.microsoft.com/office/powerpoint/2010/main" val="885732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r>
              <a:rPr lang="en-US" altLang="en-US"/>
              <a:t>IT2090</a:t>
            </a:r>
          </a:p>
        </p:txBody>
      </p:sp>
      <p:sp>
        <p:nvSpPr>
          <p:cNvPr id="5" name="Footer Placeholder 4"/>
          <p:cNvSpPr>
            <a:spLocks noGrp="1"/>
          </p:cNvSpPr>
          <p:nvPr>
            <p:ph type="ftr" sz="quarter" idx="11"/>
          </p:nvPr>
        </p:nvSpPr>
        <p:spPr/>
        <p:txBody>
          <a:bodyPr/>
          <a:lstStyle/>
          <a:p>
            <a:pPr>
              <a:defRPr/>
            </a:pPr>
            <a:r>
              <a:rPr lang="en-US" altLang="en-US"/>
              <a:t>Lecture 12 - Entrepreneurship</a:t>
            </a:r>
          </a:p>
        </p:txBody>
      </p:sp>
      <p:sp>
        <p:nvSpPr>
          <p:cNvPr id="6" name="Slide Number Placeholder 5"/>
          <p:cNvSpPr>
            <a:spLocks noGrp="1"/>
          </p:cNvSpPr>
          <p:nvPr>
            <p:ph type="sldNum" sz="quarter" idx="12"/>
          </p:nvPr>
        </p:nvSpPr>
        <p:spPr/>
        <p:txBody>
          <a:bodyPr/>
          <a:lstStyle/>
          <a:p>
            <a:pPr>
              <a:defRPr/>
            </a:pPr>
            <a:fld id="{08D3F16B-9678-4AAF-983A-7827C70A86E8}" type="slidenum">
              <a:rPr lang="en-US" altLang="en-US" smtClean="0"/>
              <a:pPr>
                <a:defRPr/>
              </a:pPr>
              <a:t>‹#›</a:t>
            </a:fld>
            <a:endParaRPr lang="en-US"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0410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ltLang="en-US"/>
              <a:t>IT2090</a:t>
            </a:r>
          </a:p>
        </p:txBody>
      </p:sp>
      <p:sp>
        <p:nvSpPr>
          <p:cNvPr id="5" name="Footer Placeholder 4"/>
          <p:cNvSpPr>
            <a:spLocks noGrp="1"/>
          </p:cNvSpPr>
          <p:nvPr>
            <p:ph type="ftr" sz="quarter" idx="11"/>
          </p:nvPr>
        </p:nvSpPr>
        <p:spPr/>
        <p:txBody>
          <a:bodyPr/>
          <a:lstStyle/>
          <a:p>
            <a:pPr>
              <a:defRPr/>
            </a:pPr>
            <a:r>
              <a:rPr lang="en-US" altLang="en-US"/>
              <a:t>Lecture 12 - Entrepreneurship</a:t>
            </a:r>
          </a:p>
        </p:txBody>
      </p:sp>
      <p:sp>
        <p:nvSpPr>
          <p:cNvPr id="6" name="Slide Number Placeholder 5"/>
          <p:cNvSpPr>
            <a:spLocks noGrp="1"/>
          </p:cNvSpPr>
          <p:nvPr>
            <p:ph type="sldNum" sz="quarter" idx="12"/>
          </p:nvPr>
        </p:nvSpPr>
        <p:spPr/>
        <p:txBody>
          <a:bodyPr/>
          <a:lstStyle/>
          <a:p>
            <a:pPr>
              <a:defRPr/>
            </a:pPr>
            <a:fld id="{1A3AB7EE-C036-4DB4-BCAD-4CD90E1EAB54}" type="slidenum">
              <a:rPr lang="en-US" altLang="en-US" smtClean="0"/>
              <a:pPr>
                <a:defRPr/>
              </a:pPr>
              <a:t>‹#›</a:t>
            </a:fld>
            <a:endParaRPr lang="en-US" altLang="en-US"/>
          </a:p>
        </p:txBody>
      </p:sp>
    </p:spTree>
    <p:extLst>
      <p:ext uri="{BB962C8B-B14F-4D97-AF65-F5344CB8AC3E}">
        <p14:creationId xmlns:p14="http://schemas.microsoft.com/office/powerpoint/2010/main" val="1127832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altLang="en-US"/>
              <a:t>IT2090</a:t>
            </a:r>
          </a:p>
        </p:txBody>
      </p:sp>
      <p:sp>
        <p:nvSpPr>
          <p:cNvPr id="5" name="Footer Placeholder 4"/>
          <p:cNvSpPr>
            <a:spLocks noGrp="1"/>
          </p:cNvSpPr>
          <p:nvPr>
            <p:ph type="ftr" sz="quarter" idx="11"/>
          </p:nvPr>
        </p:nvSpPr>
        <p:spPr/>
        <p:txBody>
          <a:bodyPr/>
          <a:lstStyle/>
          <a:p>
            <a:pPr>
              <a:defRPr/>
            </a:pPr>
            <a:r>
              <a:rPr lang="en-US" altLang="en-US"/>
              <a:t>Lecture 12 - Entrepreneurship</a:t>
            </a:r>
          </a:p>
        </p:txBody>
      </p:sp>
      <p:sp>
        <p:nvSpPr>
          <p:cNvPr id="6" name="Slide Number Placeholder 5"/>
          <p:cNvSpPr>
            <a:spLocks noGrp="1"/>
          </p:cNvSpPr>
          <p:nvPr>
            <p:ph type="sldNum" sz="quarter" idx="12"/>
          </p:nvPr>
        </p:nvSpPr>
        <p:spPr/>
        <p:txBody>
          <a:bodyPr/>
          <a:lstStyle/>
          <a:p>
            <a:pPr>
              <a:defRPr/>
            </a:pPr>
            <a:fld id="{CA66F7A9-9CE3-470E-BB59-15CC01F1632D}" type="slidenum">
              <a:rPr lang="en-US" altLang="en-US" smtClean="0"/>
              <a:pPr>
                <a:defRPr/>
              </a:pPr>
              <a:t>‹#›</a:t>
            </a:fld>
            <a:endParaRPr lang="en-US"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5757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ltLang="en-US"/>
              <a:t>IT2090</a:t>
            </a:r>
          </a:p>
        </p:txBody>
      </p:sp>
      <p:sp>
        <p:nvSpPr>
          <p:cNvPr id="6" name="Footer Placeholder 5"/>
          <p:cNvSpPr>
            <a:spLocks noGrp="1"/>
          </p:cNvSpPr>
          <p:nvPr>
            <p:ph type="ftr" sz="quarter" idx="11"/>
          </p:nvPr>
        </p:nvSpPr>
        <p:spPr/>
        <p:txBody>
          <a:bodyPr/>
          <a:lstStyle/>
          <a:p>
            <a:pPr>
              <a:defRPr/>
            </a:pPr>
            <a:r>
              <a:rPr lang="en-US" altLang="en-US"/>
              <a:t>Lecture 12 - Entrepreneurship</a:t>
            </a:r>
          </a:p>
        </p:txBody>
      </p:sp>
      <p:sp>
        <p:nvSpPr>
          <p:cNvPr id="7" name="Slide Number Placeholder 6"/>
          <p:cNvSpPr>
            <a:spLocks noGrp="1"/>
          </p:cNvSpPr>
          <p:nvPr>
            <p:ph type="sldNum" sz="quarter" idx="12"/>
          </p:nvPr>
        </p:nvSpPr>
        <p:spPr/>
        <p:txBody>
          <a:bodyPr/>
          <a:lstStyle/>
          <a:p>
            <a:pPr>
              <a:defRPr/>
            </a:pPr>
            <a:fld id="{C1A42792-F30C-429C-B847-F8EA00EBF929}" type="slidenum">
              <a:rPr lang="en-US" altLang="en-US" smtClean="0"/>
              <a:pPr>
                <a:defRPr/>
              </a:pPr>
              <a:t>‹#›</a:t>
            </a:fld>
            <a:endParaRPr lang="en-US" altLang="en-US"/>
          </a:p>
        </p:txBody>
      </p:sp>
    </p:spTree>
    <p:extLst>
      <p:ext uri="{BB962C8B-B14F-4D97-AF65-F5344CB8AC3E}">
        <p14:creationId xmlns:p14="http://schemas.microsoft.com/office/powerpoint/2010/main" val="5584013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ltLang="en-US"/>
              <a:t>IT2090</a:t>
            </a:r>
          </a:p>
        </p:txBody>
      </p:sp>
      <p:sp>
        <p:nvSpPr>
          <p:cNvPr id="8" name="Footer Placeholder 7"/>
          <p:cNvSpPr>
            <a:spLocks noGrp="1"/>
          </p:cNvSpPr>
          <p:nvPr>
            <p:ph type="ftr" sz="quarter" idx="11"/>
          </p:nvPr>
        </p:nvSpPr>
        <p:spPr/>
        <p:txBody>
          <a:bodyPr/>
          <a:lstStyle/>
          <a:p>
            <a:pPr>
              <a:defRPr/>
            </a:pPr>
            <a:r>
              <a:rPr lang="en-US" altLang="en-US"/>
              <a:t>Lecture 12 - Entrepreneurship</a:t>
            </a:r>
          </a:p>
        </p:txBody>
      </p:sp>
      <p:sp>
        <p:nvSpPr>
          <p:cNvPr id="9" name="Slide Number Placeholder 8"/>
          <p:cNvSpPr>
            <a:spLocks noGrp="1"/>
          </p:cNvSpPr>
          <p:nvPr>
            <p:ph type="sldNum" sz="quarter" idx="12"/>
          </p:nvPr>
        </p:nvSpPr>
        <p:spPr/>
        <p:txBody>
          <a:bodyPr/>
          <a:lstStyle/>
          <a:p>
            <a:pPr>
              <a:defRPr/>
            </a:pPr>
            <a:fld id="{A6BD65B9-B6C4-4FA0-98F2-1F7215EE4395}" type="slidenum">
              <a:rPr lang="en-US" altLang="en-US" smtClean="0"/>
              <a:pPr>
                <a:defRPr/>
              </a:pPr>
              <a:t>‹#›</a:t>
            </a:fld>
            <a:endParaRPr lang="en-US" altLang="en-US"/>
          </a:p>
        </p:txBody>
      </p:sp>
    </p:spTree>
    <p:extLst>
      <p:ext uri="{BB962C8B-B14F-4D97-AF65-F5344CB8AC3E}">
        <p14:creationId xmlns:p14="http://schemas.microsoft.com/office/powerpoint/2010/main" val="10516386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r>
              <a:rPr lang="en-US" altLang="en-US"/>
              <a:t>IT2090</a:t>
            </a:r>
          </a:p>
        </p:txBody>
      </p:sp>
      <p:sp>
        <p:nvSpPr>
          <p:cNvPr id="4" name="Footer Placeholder 3"/>
          <p:cNvSpPr>
            <a:spLocks noGrp="1"/>
          </p:cNvSpPr>
          <p:nvPr>
            <p:ph type="ftr" sz="quarter" idx="11"/>
          </p:nvPr>
        </p:nvSpPr>
        <p:spPr/>
        <p:txBody>
          <a:bodyPr/>
          <a:lstStyle/>
          <a:p>
            <a:pPr>
              <a:defRPr/>
            </a:pPr>
            <a:r>
              <a:rPr lang="en-US" altLang="en-US"/>
              <a:t>Lecture 12 - Entrepreneurship</a:t>
            </a:r>
          </a:p>
        </p:txBody>
      </p:sp>
      <p:sp>
        <p:nvSpPr>
          <p:cNvPr id="5" name="Slide Number Placeholder 4"/>
          <p:cNvSpPr>
            <a:spLocks noGrp="1"/>
          </p:cNvSpPr>
          <p:nvPr>
            <p:ph type="sldNum" sz="quarter" idx="12"/>
          </p:nvPr>
        </p:nvSpPr>
        <p:spPr/>
        <p:txBody>
          <a:bodyPr/>
          <a:lstStyle/>
          <a:p>
            <a:pPr>
              <a:defRPr/>
            </a:pPr>
            <a:fld id="{B67431D9-6330-4696-9D95-E0E973C6B0C1}" type="slidenum">
              <a:rPr lang="en-US" altLang="en-US" smtClean="0"/>
              <a:pPr>
                <a:defRPr/>
              </a:pPr>
              <a:t>‹#›</a:t>
            </a:fld>
            <a:endParaRPr lang="en-US" altLang="en-US"/>
          </a:p>
        </p:txBody>
      </p:sp>
    </p:spTree>
    <p:extLst>
      <p:ext uri="{BB962C8B-B14F-4D97-AF65-F5344CB8AC3E}">
        <p14:creationId xmlns:p14="http://schemas.microsoft.com/office/powerpoint/2010/main" val="30343191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r>
              <a:rPr lang="en-US" altLang="en-US"/>
              <a:t>IT2090</a:t>
            </a:r>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en-US"/>
              <a:t>Lecture 12 - Entrepreneurship</a:t>
            </a:r>
          </a:p>
        </p:txBody>
      </p:sp>
      <p:sp>
        <p:nvSpPr>
          <p:cNvPr id="9" name="Slide Number Placeholder 8"/>
          <p:cNvSpPr>
            <a:spLocks noGrp="1"/>
          </p:cNvSpPr>
          <p:nvPr>
            <p:ph type="sldNum" sz="quarter" idx="12"/>
          </p:nvPr>
        </p:nvSpPr>
        <p:spPr/>
        <p:txBody>
          <a:bodyPr/>
          <a:lstStyle/>
          <a:p>
            <a:pPr>
              <a:defRPr/>
            </a:pPr>
            <a:fld id="{8D1E484E-6BD9-49DE-9023-117621ACAA14}" type="slidenum">
              <a:rPr lang="en-US" altLang="en-US" smtClean="0"/>
              <a:pPr>
                <a:defRPr/>
              </a:pPr>
              <a:t>‹#›</a:t>
            </a:fld>
            <a:endParaRPr lang="en-US" altLang="en-US"/>
          </a:p>
        </p:txBody>
      </p:sp>
    </p:spTree>
    <p:extLst>
      <p:ext uri="{BB962C8B-B14F-4D97-AF65-F5344CB8AC3E}">
        <p14:creationId xmlns:p14="http://schemas.microsoft.com/office/powerpoint/2010/main" val="27814807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defRPr/>
            </a:pPr>
            <a:r>
              <a:rPr lang="en-US" altLang="en-US"/>
              <a:t>IT2090</a:t>
            </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a:defRPr/>
            </a:pPr>
            <a:r>
              <a:rPr lang="en-US" altLang="en-US"/>
              <a:t>Lecture 12 - Entrepreneurship</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BEE362FF-8449-4BE3-A16B-99A9C3E76645}" type="slidenum">
              <a:rPr lang="en-US" altLang="en-US" smtClean="0"/>
              <a:pPr>
                <a:defRPr/>
              </a:pPr>
              <a:t>‹#›</a:t>
            </a:fld>
            <a:endParaRPr lang="en-US" altLang="en-US"/>
          </a:p>
        </p:txBody>
      </p:sp>
    </p:spTree>
    <p:extLst>
      <p:ext uri="{BB962C8B-B14F-4D97-AF65-F5344CB8AC3E}">
        <p14:creationId xmlns:p14="http://schemas.microsoft.com/office/powerpoint/2010/main" val="29102640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ltLang="en-US"/>
              <a:t>IT2090</a:t>
            </a:r>
          </a:p>
        </p:txBody>
      </p:sp>
      <p:sp>
        <p:nvSpPr>
          <p:cNvPr id="6" name="Footer Placeholder 5"/>
          <p:cNvSpPr>
            <a:spLocks noGrp="1"/>
          </p:cNvSpPr>
          <p:nvPr>
            <p:ph type="ftr" sz="quarter" idx="11"/>
          </p:nvPr>
        </p:nvSpPr>
        <p:spPr/>
        <p:txBody>
          <a:bodyPr/>
          <a:lstStyle/>
          <a:p>
            <a:pPr>
              <a:defRPr/>
            </a:pPr>
            <a:r>
              <a:rPr lang="en-US" altLang="en-US"/>
              <a:t>Lecture 12 - Entrepreneurship</a:t>
            </a:r>
          </a:p>
        </p:txBody>
      </p:sp>
      <p:sp>
        <p:nvSpPr>
          <p:cNvPr id="7" name="Slide Number Placeholder 6"/>
          <p:cNvSpPr>
            <a:spLocks noGrp="1"/>
          </p:cNvSpPr>
          <p:nvPr>
            <p:ph type="sldNum" sz="quarter" idx="12"/>
          </p:nvPr>
        </p:nvSpPr>
        <p:spPr/>
        <p:txBody>
          <a:bodyPr/>
          <a:lstStyle/>
          <a:p>
            <a:pPr>
              <a:defRPr/>
            </a:pPr>
            <a:fld id="{9A20E126-54F1-4D91-94C2-D268CA7319AE}" type="slidenum">
              <a:rPr lang="en-US" altLang="en-US" smtClean="0"/>
              <a:pPr>
                <a:defRPr/>
              </a:pPr>
              <a:t>‹#›</a:t>
            </a:fld>
            <a:endParaRPr lang="en-US" altLang="en-US"/>
          </a:p>
        </p:txBody>
      </p:sp>
    </p:spTree>
    <p:extLst>
      <p:ext uri="{BB962C8B-B14F-4D97-AF65-F5344CB8AC3E}">
        <p14:creationId xmlns:p14="http://schemas.microsoft.com/office/powerpoint/2010/main" val="10266232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ltLang="en-US"/>
              <a:t>IT2090</a:t>
            </a:r>
          </a:p>
        </p:txBody>
      </p:sp>
      <p:sp>
        <p:nvSpPr>
          <p:cNvPr id="5" name="Footer Placeholder 4"/>
          <p:cNvSpPr>
            <a:spLocks noGrp="1"/>
          </p:cNvSpPr>
          <p:nvPr>
            <p:ph type="ftr" sz="quarter" idx="11"/>
          </p:nvPr>
        </p:nvSpPr>
        <p:spPr/>
        <p:txBody>
          <a:bodyPr/>
          <a:lstStyle/>
          <a:p>
            <a:pPr>
              <a:defRPr/>
            </a:pPr>
            <a:r>
              <a:rPr lang="en-US" altLang="en-US"/>
              <a:t>Lecture 12 - Entrepreneurship</a:t>
            </a:r>
          </a:p>
        </p:txBody>
      </p:sp>
      <p:sp>
        <p:nvSpPr>
          <p:cNvPr id="6" name="Slide Number Placeholder 5"/>
          <p:cNvSpPr>
            <a:spLocks noGrp="1"/>
          </p:cNvSpPr>
          <p:nvPr>
            <p:ph type="sldNum" sz="quarter" idx="12"/>
          </p:nvPr>
        </p:nvSpPr>
        <p:spPr/>
        <p:txBody>
          <a:bodyPr/>
          <a:lstStyle/>
          <a:p>
            <a:pPr>
              <a:defRPr/>
            </a:pPr>
            <a:fld id="{F016FB70-65EE-4C25-9BB2-4B70CB82C9F9}" type="slidenum">
              <a:rPr lang="en-US" altLang="en-US" smtClean="0"/>
              <a:pPr>
                <a:defRPr/>
              </a:pPr>
              <a:t>‹#›</a:t>
            </a:fld>
            <a:endParaRPr lang="en-US" altLang="en-US"/>
          </a:p>
        </p:txBody>
      </p:sp>
    </p:spTree>
    <p:extLst>
      <p:ext uri="{BB962C8B-B14F-4D97-AF65-F5344CB8AC3E}">
        <p14:creationId xmlns:p14="http://schemas.microsoft.com/office/powerpoint/2010/main" val="14660597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ltLang="en-US"/>
              <a:t>IT2090</a:t>
            </a:r>
          </a:p>
        </p:txBody>
      </p:sp>
      <p:sp>
        <p:nvSpPr>
          <p:cNvPr id="5" name="Footer Placeholder 4"/>
          <p:cNvSpPr>
            <a:spLocks noGrp="1"/>
          </p:cNvSpPr>
          <p:nvPr>
            <p:ph type="ftr" sz="quarter" idx="11"/>
          </p:nvPr>
        </p:nvSpPr>
        <p:spPr/>
        <p:txBody>
          <a:bodyPr/>
          <a:lstStyle/>
          <a:p>
            <a:pPr>
              <a:defRPr/>
            </a:pPr>
            <a:r>
              <a:rPr lang="en-US" altLang="en-US"/>
              <a:t>Lecture 12 - Entrepreneurship</a:t>
            </a:r>
          </a:p>
        </p:txBody>
      </p:sp>
      <p:sp>
        <p:nvSpPr>
          <p:cNvPr id="6" name="Slide Number Placeholder 5"/>
          <p:cNvSpPr>
            <a:spLocks noGrp="1"/>
          </p:cNvSpPr>
          <p:nvPr>
            <p:ph type="sldNum" sz="quarter" idx="12"/>
          </p:nvPr>
        </p:nvSpPr>
        <p:spPr/>
        <p:txBody>
          <a:bodyPr/>
          <a:lstStyle/>
          <a:p>
            <a:pPr>
              <a:defRPr/>
            </a:pPr>
            <a:fld id="{206B6E6E-B0CE-409D-BBD7-9DEC1C1CED93}" type="slidenum">
              <a:rPr lang="en-US" altLang="en-US" smtClean="0"/>
              <a:pPr>
                <a:defRPr/>
              </a:pPr>
              <a:t>‹#›</a:t>
            </a:fld>
            <a:endParaRPr lang="en-US" altLang="en-US"/>
          </a:p>
        </p:txBody>
      </p:sp>
    </p:spTree>
    <p:extLst>
      <p:ext uri="{BB962C8B-B14F-4D97-AF65-F5344CB8AC3E}">
        <p14:creationId xmlns:p14="http://schemas.microsoft.com/office/powerpoint/2010/main" val="39092993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534586" y="617538"/>
            <a:ext cx="10390716" cy="1143000"/>
          </a:xfr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p:cNvSpPr>
            <a:spLocks noGrp="1"/>
          </p:cNvSpPr>
          <p:nvPr>
            <p:ph type="clipArt" sz="half" idx="2"/>
          </p:nvPr>
        </p:nvSpPr>
        <p:spPr>
          <a:xfrm>
            <a:off x="6860117" y="2017713"/>
            <a:ext cx="5080000" cy="4114800"/>
          </a:xfrm>
        </p:spPr>
        <p:txBody>
          <a:bodyPr rtlCol="0">
            <a:normAutofit/>
          </a:bodyPr>
          <a:lstStyle/>
          <a:p>
            <a:pPr lvl="0"/>
            <a:endParaRPr lang="en-US" noProof="0"/>
          </a:p>
        </p:txBody>
      </p:sp>
      <p:sp>
        <p:nvSpPr>
          <p:cNvPr id="5" name="Date Placeholder 4">
            <a:extLst>
              <a:ext uri="{FF2B5EF4-FFF2-40B4-BE49-F238E27FC236}">
                <a16:creationId xmlns:a16="http://schemas.microsoft.com/office/drawing/2014/main" id="{9D11FFB2-1CF1-4041-BDCD-A5D344697B90}"/>
              </a:ext>
            </a:extLst>
          </p:cNvPr>
          <p:cNvSpPr>
            <a:spLocks noGrp="1"/>
          </p:cNvSpPr>
          <p:nvPr>
            <p:ph type="dt" sz="half" idx="10"/>
          </p:nvPr>
        </p:nvSpPr>
        <p:spPr>
          <a:xfrm>
            <a:off x="1219200" y="6324600"/>
            <a:ext cx="2540000" cy="457200"/>
          </a:xfrm>
        </p:spPr>
        <p:txBody>
          <a:bodyPr/>
          <a:lstStyle>
            <a:lvl1pPr>
              <a:defRPr/>
            </a:lvl1pPr>
          </a:lstStyle>
          <a:p>
            <a:pPr>
              <a:defRPr/>
            </a:pPr>
            <a:r>
              <a:rPr lang="en-US"/>
              <a:t>IT2090</a:t>
            </a:r>
          </a:p>
        </p:txBody>
      </p:sp>
      <p:sp>
        <p:nvSpPr>
          <p:cNvPr id="6" name="Footer Placeholder 5">
            <a:extLst>
              <a:ext uri="{FF2B5EF4-FFF2-40B4-BE49-F238E27FC236}">
                <a16:creationId xmlns:a16="http://schemas.microsoft.com/office/drawing/2014/main" id="{76F82A91-1F4D-4EA5-81FA-6124AECBF3F1}"/>
              </a:ext>
            </a:extLst>
          </p:cNvPr>
          <p:cNvSpPr>
            <a:spLocks noGrp="1"/>
          </p:cNvSpPr>
          <p:nvPr>
            <p:ph type="ftr" sz="quarter" idx="11"/>
          </p:nvPr>
        </p:nvSpPr>
        <p:spPr>
          <a:xfrm>
            <a:off x="4470400" y="6324600"/>
            <a:ext cx="3860800" cy="457200"/>
          </a:xfrm>
        </p:spPr>
        <p:txBody>
          <a:bodyPr/>
          <a:lstStyle>
            <a:lvl1pPr>
              <a:defRPr/>
            </a:lvl1pPr>
          </a:lstStyle>
          <a:p>
            <a:pPr>
              <a:defRPr/>
            </a:pPr>
            <a:r>
              <a:rPr lang="en-US"/>
              <a:t>Lecture 12 - Entrepreneurship</a:t>
            </a:r>
          </a:p>
        </p:txBody>
      </p:sp>
      <p:sp>
        <p:nvSpPr>
          <p:cNvPr id="7" name="Slide Number Placeholder 6">
            <a:extLst>
              <a:ext uri="{FF2B5EF4-FFF2-40B4-BE49-F238E27FC236}">
                <a16:creationId xmlns:a16="http://schemas.microsoft.com/office/drawing/2014/main" id="{7006944F-5C97-43C7-82C3-FAE42042AD98}"/>
              </a:ext>
            </a:extLst>
          </p:cNvPr>
          <p:cNvSpPr>
            <a:spLocks noGrp="1"/>
          </p:cNvSpPr>
          <p:nvPr>
            <p:ph type="sldNum" sz="quarter" idx="12"/>
          </p:nvPr>
        </p:nvSpPr>
        <p:spPr>
          <a:xfrm>
            <a:off x="9042400" y="6324600"/>
            <a:ext cx="2540000" cy="457200"/>
          </a:xfrm>
        </p:spPr>
        <p:txBody>
          <a:bodyPr/>
          <a:lstStyle>
            <a:lvl1pPr>
              <a:defRPr/>
            </a:lvl1pPr>
          </a:lstStyle>
          <a:p>
            <a:pPr>
              <a:defRPr/>
            </a:pPr>
            <a:fld id="{5B7135EC-C365-4F1D-A752-3AF0C7D595D6}" type="slidenum">
              <a:rPr lang="en-US"/>
              <a:pPr>
                <a:defRPr/>
              </a:pPr>
              <a:t>‹#›</a:t>
            </a:fld>
            <a:endParaRPr lang="en-US"/>
          </a:p>
        </p:txBody>
      </p:sp>
    </p:spTree>
    <p:extLst>
      <p:ext uri="{BB962C8B-B14F-4D97-AF65-F5344CB8AC3E}">
        <p14:creationId xmlns:p14="http://schemas.microsoft.com/office/powerpoint/2010/main" val="4204579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12 - Entrepreneurship</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4.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B93F3-3724-62CF-D224-AFEC5B4F5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27687-E36C-C7F9-E5E3-E30F32BDBA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9EAF0-91C8-4C1D-6373-A54113BCA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35BF96F-B297-0B29-A88C-C4A6A9DBE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58FFBB78-0D3D-400B-CC0E-BD21488000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2089715"/>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9" r:id="rId24"/>
    <p:sldLayoutId id="2147484140" r:id="rId25"/>
    <p:sldLayoutId id="2147484194" r:id="rId2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r>
              <a:rPr lang="en-US" altLang="en-US"/>
              <a:t>IT2090</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en-US"/>
              <a:t>Lecture 12 - Entrepreneurship</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defRPr/>
            </a:pPr>
            <a:fld id="{BBD6EC0C-3065-4038-A6F0-D64D38325F77}" type="slidenum">
              <a:rPr lang="en-US" altLang="en-US" smtClean="0"/>
              <a:pPr>
                <a:defRPr/>
              </a:pPr>
              <a:t>‹#›</a:t>
            </a:fld>
            <a:endParaRPr lang="en-US"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40880"/>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Walt%20Disney%20-%20Disney%20Through%20the%20Decades_%20100%20Years%20of%20Wonder.mp4" TargetMode="External"/><Relationship Id="rId7" Type="http://schemas.openxmlformats.org/officeDocument/2006/relationships/image" Target="../media/image15.jpe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4.jpeg"/><Relationship Id="rId11" Type="http://schemas.openxmlformats.org/officeDocument/2006/relationships/hyperlink" Target="Otara%20Gunewardene%20Exclusive%20Interview%20On%20ODEL%20Success%20Story.mp4" TargetMode="External"/><Relationship Id="rId5" Type="http://schemas.openxmlformats.org/officeDocument/2006/relationships/hyperlink" Target="J.K.%20Rowling_%20On%20Writing%20(Preview).mp4" TargetMode="External"/><Relationship Id="rId10" Type="http://schemas.openxmlformats.org/officeDocument/2006/relationships/image" Target="../media/image18.jpeg"/><Relationship Id="rId4" Type="http://schemas.openxmlformats.org/officeDocument/2006/relationships/image" Target="../media/image13.jpe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jpeg"/><Relationship Id="rId1" Type="http://schemas.openxmlformats.org/officeDocument/2006/relationships/slideLayout" Target="../slideLayouts/slideLayout33.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7086599" y="1628775"/>
            <a:ext cx="3989721" cy="2638425"/>
          </a:xfrm>
        </p:spPr>
        <p:txBody>
          <a:bodyPr>
            <a:normAutofit fontScale="90000"/>
          </a:bodyPr>
          <a:lstStyle/>
          <a:p>
            <a:pPr algn="ctr"/>
            <a:r>
              <a:rPr lang="en-US" sz="3600" b="1" dirty="0">
                <a:solidFill>
                  <a:srgbClr val="FFC000"/>
                </a:solidFill>
              </a:rPr>
              <a:t>Entrepreneurship</a:t>
            </a:r>
            <a:br>
              <a:rPr lang="en-US" sz="3600" b="1" dirty="0">
                <a:solidFill>
                  <a:srgbClr val="FFC000"/>
                </a:solidFill>
              </a:rPr>
            </a:br>
            <a:br>
              <a:rPr lang="en-US" sz="3200" dirty="0"/>
            </a:br>
            <a:r>
              <a:rPr lang="en-US" sz="2000" dirty="0">
                <a:solidFill>
                  <a:schemeClr val="accent6">
                    <a:lumMod val="75000"/>
                    <a:lumOff val="25000"/>
                  </a:schemeClr>
                </a:solidFill>
                <a:latin typeface="Segoe Print" panose="02000600000000000000" pitchFamily="2" charset="0"/>
              </a:rPr>
              <a:t>“Entrepreneurship is the ability and readiness to develop, organize and run a business enterprise, along with any of its uncertainties in order to make a profit.”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940062" y="4419600"/>
            <a:ext cx="4343400" cy="1028365"/>
          </a:xfrm>
        </p:spPr>
        <p:txBody>
          <a:bodyPr>
            <a:normAutofit fontScale="77500" lnSpcReduction="20000"/>
          </a:bodyPr>
          <a:lstStyle/>
          <a:p>
            <a:pPr algn="ctr"/>
            <a:r>
              <a:rPr lang="en-US" dirty="0"/>
              <a:t>Sanjeeva Perera - Senior Academic Fellow</a:t>
            </a:r>
          </a:p>
          <a:p>
            <a:pPr algn="ctr"/>
            <a:r>
              <a:rPr lang="en-US" dirty="0"/>
              <a:t> Department of Computer Systems Engineering, </a:t>
            </a:r>
          </a:p>
          <a:p>
            <a:pPr algn="ctr"/>
            <a:r>
              <a:rPr lang="en-US" dirty="0"/>
              <a:t>Faculty of Computing </a:t>
            </a:r>
          </a:p>
        </p:txBody>
      </p:sp>
      <p:pic>
        <p:nvPicPr>
          <p:cNvPr id="3" name="Picture 2">
            <a:extLst>
              <a:ext uri="{FF2B5EF4-FFF2-40B4-BE49-F238E27FC236}">
                <a16:creationId xmlns:a16="http://schemas.microsoft.com/office/drawing/2014/main" id="{FB953BF3-40E6-4735-8683-7DAF75D578FA}"/>
              </a:ext>
            </a:extLst>
          </p:cNvPr>
          <p:cNvPicPr>
            <a:picLocks noChangeAspect="1"/>
          </p:cNvPicPr>
          <p:nvPr/>
        </p:nvPicPr>
        <p:blipFill>
          <a:blip r:embed="rId2"/>
          <a:stretch>
            <a:fillRect/>
          </a:stretch>
        </p:blipFill>
        <p:spPr>
          <a:xfrm>
            <a:off x="914400" y="1813078"/>
            <a:ext cx="6057900" cy="3400425"/>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5A823E3-C959-4065-BBB5-F4674E620800}"/>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Risks and Entrepreneur?</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FCCAF70-2A37-464F-9646-6261E3E9AA5C}"/>
              </a:ext>
            </a:extLst>
          </p:cNvPr>
          <p:cNvSpPr>
            <a:spLocks noGrp="1"/>
          </p:cNvSpPr>
          <p:nvPr>
            <p:ph idx="1"/>
          </p:nvPr>
        </p:nvSpPr>
        <p:spPr>
          <a:xfrm>
            <a:off x="4742016" y="605896"/>
            <a:ext cx="6413663" cy="5646208"/>
          </a:xfrm>
        </p:spPr>
        <p:txBody>
          <a:bodyPr anchor="ctr">
            <a:normAutofit/>
          </a:bodyPr>
          <a:lstStyle/>
          <a:p>
            <a:pPr marL="0" indent="0">
              <a:buNone/>
            </a:pPr>
            <a:r>
              <a:rPr lang="en-US"/>
              <a:t>Entrepreneurs face considerable risk, which comes in four main types. </a:t>
            </a:r>
          </a:p>
          <a:p>
            <a:r>
              <a:rPr lang="en-US" b="1" i="1"/>
              <a:t>Demand risk</a:t>
            </a:r>
            <a:r>
              <a:rPr lang="en-US" b="1"/>
              <a:t> </a:t>
            </a:r>
            <a:r>
              <a:rPr lang="en-US"/>
              <a:t>relates to prospective customers’ willingness to adopt the solution envisioned by the entrepreneur. </a:t>
            </a:r>
          </a:p>
          <a:p>
            <a:r>
              <a:rPr lang="en-US" b="1" i="1"/>
              <a:t>Technology risk</a:t>
            </a:r>
            <a:r>
              <a:rPr lang="en-US" b="1"/>
              <a:t> </a:t>
            </a:r>
            <a:r>
              <a:rPr lang="en-US"/>
              <a:t>is high when engineering or scientific breakthroughs are required to bring a solution to fruition. </a:t>
            </a:r>
          </a:p>
          <a:p>
            <a:r>
              <a:rPr lang="en-US" b="1" i="1"/>
              <a:t>Execution risk</a:t>
            </a:r>
            <a:r>
              <a:rPr lang="en-US" b="1"/>
              <a:t> </a:t>
            </a:r>
            <a:r>
              <a:rPr lang="en-US"/>
              <a:t>relates to the entrepreneur’s ability to attract employees and partners who can implement the venture’s plans. </a:t>
            </a:r>
          </a:p>
          <a:p>
            <a:r>
              <a:rPr lang="en-US" b="1" i="1"/>
              <a:t>Financing risk</a:t>
            </a:r>
            <a:r>
              <a:rPr lang="en-US" b="1"/>
              <a:t> </a:t>
            </a:r>
            <a:r>
              <a:rPr lang="en-US"/>
              <a:t>relates to whether external capital will be available on reasonable terms. </a:t>
            </a:r>
          </a:p>
          <a:p>
            <a:pPr marL="0" indent="0">
              <a:buNone/>
            </a:pPr>
            <a:r>
              <a:rPr lang="en-US"/>
              <a:t>The entrepreneur’s task is to manage this uncertainty, while recognizing that certain risks cannot be influenced by their actions.</a:t>
            </a:r>
            <a:endParaRPr lang="en-US" i="1"/>
          </a:p>
        </p:txBody>
      </p:sp>
      <p:sp>
        <p:nvSpPr>
          <p:cNvPr id="4" name="Slide Number Placeholder 3">
            <a:extLst>
              <a:ext uri="{FF2B5EF4-FFF2-40B4-BE49-F238E27FC236}">
                <a16:creationId xmlns:a16="http://schemas.microsoft.com/office/drawing/2014/main" id="{73A7AF9C-0244-47E3-B590-CEF44AC66A06}"/>
              </a:ext>
            </a:extLst>
          </p:cNvPr>
          <p:cNvSpPr>
            <a:spLocks noGrp="1"/>
          </p:cNvSpPr>
          <p:nvPr>
            <p:ph type="sldNum" sz="quarter" idx="12"/>
          </p:nvPr>
        </p:nvSpPr>
        <p:spPr>
          <a:xfrm>
            <a:off x="10123055" y="6459785"/>
            <a:ext cx="1089428"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a:t>
            </a:fld>
            <a:endPar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92CE96AA-490A-40A3-8F55-35B0B0DE3849}"/>
              </a:ext>
            </a:extLst>
          </p:cNvPr>
          <p:cNvSpPr>
            <a:spLocks noGrp="1"/>
          </p:cNvSpPr>
          <p:nvPr>
            <p:ph type="dt" sz="half" idx="10"/>
          </p:nvPr>
        </p:nvSpPr>
        <p:spPr/>
        <p:txBody>
          <a:bodyPr/>
          <a:lstStyle/>
          <a:p>
            <a:pPr>
              <a:defRPr/>
            </a:pPr>
            <a:r>
              <a:rPr lang="en-US" altLang="en-US"/>
              <a:t>IT2090</a:t>
            </a:r>
          </a:p>
        </p:txBody>
      </p:sp>
      <p:sp>
        <p:nvSpPr>
          <p:cNvPr id="7" name="Footer Placeholder 6">
            <a:extLst>
              <a:ext uri="{FF2B5EF4-FFF2-40B4-BE49-F238E27FC236}">
                <a16:creationId xmlns:a16="http://schemas.microsoft.com/office/drawing/2014/main" id="{B091FC76-10FF-43A1-A751-08F47C18ECC0}"/>
              </a:ext>
            </a:extLst>
          </p:cNvPr>
          <p:cNvSpPr>
            <a:spLocks noGrp="1"/>
          </p:cNvSpPr>
          <p:nvPr>
            <p:ph type="ftr" sz="quarter" idx="11"/>
          </p:nvPr>
        </p:nvSpPr>
        <p:spPr/>
        <p:txBody>
          <a:bodyPr/>
          <a:lstStyle/>
          <a:p>
            <a:pPr>
              <a:defRPr/>
            </a:pPr>
            <a:r>
              <a:rPr lang="en-US" altLang="en-US"/>
              <a:t>Lecture 12 - Entrepreneurship</a:t>
            </a:r>
          </a:p>
        </p:txBody>
      </p:sp>
    </p:spTree>
    <p:extLst>
      <p:ext uri="{BB962C8B-B14F-4D97-AF65-F5344CB8AC3E}">
        <p14:creationId xmlns:p14="http://schemas.microsoft.com/office/powerpoint/2010/main" val="213137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5A823E3-C959-4065-BBB5-F4674E620800}"/>
              </a:ext>
            </a:extLst>
          </p:cNvPr>
          <p:cNvSpPr>
            <a:spLocks noGrp="1"/>
          </p:cNvSpPr>
          <p:nvPr>
            <p:ph type="title"/>
          </p:nvPr>
        </p:nvSpPr>
        <p:spPr>
          <a:xfrm>
            <a:off x="492370" y="516835"/>
            <a:ext cx="3084844" cy="2103875"/>
          </a:xfrm>
        </p:spPr>
        <p:txBody>
          <a:bodyPr>
            <a:normAutofit/>
          </a:bodyPr>
          <a:lstStyle/>
          <a:p>
            <a:r>
              <a:rPr lang="en-US" sz="3300">
                <a:solidFill>
                  <a:srgbClr val="FFFFFF"/>
                </a:solidFill>
              </a:rPr>
              <a:t>Entrepreneur and Entrepreneurship</a:t>
            </a:r>
          </a:p>
        </p:txBody>
      </p:sp>
      <p:sp>
        <p:nvSpPr>
          <p:cNvPr id="3" name="Content Placeholder 2">
            <a:extLst>
              <a:ext uri="{FF2B5EF4-FFF2-40B4-BE49-F238E27FC236}">
                <a16:creationId xmlns:a16="http://schemas.microsoft.com/office/drawing/2014/main" id="{AFCCAF70-2A37-464F-9646-6261E3E9AA5C}"/>
              </a:ext>
            </a:extLst>
          </p:cNvPr>
          <p:cNvSpPr>
            <a:spLocks noGrp="1"/>
          </p:cNvSpPr>
          <p:nvPr>
            <p:ph idx="1"/>
          </p:nvPr>
        </p:nvSpPr>
        <p:spPr>
          <a:xfrm>
            <a:off x="492371" y="2653800"/>
            <a:ext cx="3084844" cy="3335519"/>
          </a:xfrm>
        </p:spPr>
        <p:txBody>
          <a:bodyPr>
            <a:normAutofit/>
          </a:bodyPr>
          <a:lstStyle/>
          <a:p>
            <a:r>
              <a:rPr lang="en-US" sz="1500">
                <a:solidFill>
                  <a:srgbClr val="FFFFFF"/>
                </a:solidFill>
              </a:rPr>
              <a:t>entrepreneur is one who creates his own business i.e., a person who organizes, operates and assumes the risk of a business venture</a:t>
            </a:r>
          </a:p>
          <a:p>
            <a:r>
              <a:rPr lang="en-US" sz="1500">
                <a:solidFill>
                  <a:srgbClr val="FFFFFF"/>
                </a:solidFill>
              </a:rPr>
              <a:t>entrepreneurship refers to a process of action an entrepreneur undertakes to establish his enterprise</a:t>
            </a:r>
          </a:p>
          <a:p>
            <a:r>
              <a:rPr lang="en-US" sz="1500">
                <a:solidFill>
                  <a:srgbClr val="FFFFFF"/>
                </a:solidFill>
              </a:rPr>
              <a:t>The entrepreneur is essentially a business leader and the functions performed by him are entrepreneurship</a:t>
            </a:r>
          </a:p>
          <a:p>
            <a:endParaRPr lang="en-US" sz="1500">
              <a:solidFill>
                <a:srgbClr val="FFFFFF"/>
              </a:solidFill>
            </a:endParaRPr>
          </a:p>
        </p:txBody>
      </p:sp>
      <p:sp>
        <p:nvSpPr>
          <p:cNvPr id="15" name="Rectangle 1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Table&#10;&#10;Description automatically generated">
            <a:extLst>
              <a:ext uri="{FF2B5EF4-FFF2-40B4-BE49-F238E27FC236}">
                <a16:creationId xmlns:a16="http://schemas.microsoft.com/office/drawing/2014/main" id="{AC2490BE-7898-4B50-894B-7704D1E91A4C}"/>
              </a:ext>
            </a:extLst>
          </p:cNvPr>
          <p:cNvPicPr>
            <a:picLocks noChangeAspect="1"/>
          </p:cNvPicPr>
          <p:nvPr/>
        </p:nvPicPr>
        <p:blipFill>
          <a:blip r:embed="rId2"/>
          <a:stretch>
            <a:fillRect/>
          </a:stretch>
        </p:blipFill>
        <p:spPr>
          <a:xfrm>
            <a:off x="5604182" y="640080"/>
            <a:ext cx="5073752" cy="5577840"/>
          </a:xfrm>
          <a:prstGeom prst="rect">
            <a:avLst/>
          </a:prstGeom>
        </p:spPr>
      </p:pic>
      <p:sp>
        <p:nvSpPr>
          <p:cNvPr id="4" name="Slide Number Placeholder 3">
            <a:extLst>
              <a:ext uri="{FF2B5EF4-FFF2-40B4-BE49-F238E27FC236}">
                <a16:creationId xmlns:a16="http://schemas.microsoft.com/office/drawing/2014/main" id="{73A7AF9C-0244-47E3-B590-CEF44AC66A06}"/>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42B0ED26-EC69-43F3-A90E-687AAAA6B619}"/>
              </a:ext>
            </a:extLst>
          </p:cNvPr>
          <p:cNvSpPr>
            <a:spLocks noGrp="1"/>
          </p:cNvSpPr>
          <p:nvPr>
            <p:ph type="dt" sz="half" idx="10"/>
          </p:nvPr>
        </p:nvSpPr>
        <p:spPr/>
        <p:txBody>
          <a:bodyPr/>
          <a:lstStyle/>
          <a:p>
            <a:pPr>
              <a:defRPr/>
            </a:pPr>
            <a:r>
              <a:rPr lang="en-US" altLang="en-US"/>
              <a:t>IT2090</a:t>
            </a:r>
          </a:p>
        </p:txBody>
      </p:sp>
      <p:sp>
        <p:nvSpPr>
          <p:cNvPr id="7" name="Footer Placeholder 6">
            <a:extLst>
              <a:ext uri="{FF2B5EF4-FFF2-40B4-BE49-F238E27FC236}">
                <a16:creationId xmlns:a16="http://schemas.microsoft.com/office/drawing/2014/main" id="{8A3CCA5F-D2DA-41CB-9ADD-73182F634275}"/>
              </a:ext>
            </a:extLst>
          </p:cNvPr>
          <p:cNvSpPr>
            <a:spLocks noGrp="1"/>
          </p:cNvSpPr>
          <p:nvPr>
            <p:ph type="ftr" sz="quarter" idx="11"/>
          </p:nvPr>
        </p:nvSpPr>
        <p:spPr/>
        <p:txBody>
          <a:bodyPr/>
          <a:lstStyle/>
          <a:p>
            <a:pPr>
              <a:defRPr/>
            </a:pPr>
            <a:r>
              <a:rPr lang="en-US" altLang="en-US"/>
              <a:t>Lecture 12 - Entrepreneurship</a:t>
            </a:r>
          </a:p>
        </p:txBody>
      </p:sp>
    </p:spTree>
    <p:extLst>
      <p:ext uri="{BB962C8B-B14F-4D97-AF65-F5344CB8AC3E}">
        <p14:creationId xmlns:p14="http://schemas.microsoft.com/office/powerpoint/2010/main" val="37709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460F-1EBC-4DE4-85E4-688323C6C729}"/>
              </a:ext>
            </a:extLst>
          </p:cNvPr>
          <p:cNvSpPr>
            <a:spLocks noGrp="1"/>
          </p:cNvSpPr>
          <p:nvPr>
            <p:ph type="title"/>
          </p:nvPr>
        </p:nvSpPr>
        <p:spPr>
          <a:xfrm>
            <a:off x="7859485" y="625373"/>
            <a:ext cx="3690257" cy="1393847"/>
          </a:xfrm>
        </p:spPr>
        <p:txBody>
          <a:bodyPr vert="horz" lIns="91440" tIns="45720" rIns="91440" bIns="45720" rtlCol="0" anchor="b">
            <a:normAutofit/>
          </a:bodyPr>
          <a:lstStyle/>
          <a:p>
            <a:r>
              <a:rPr lang="en-US" dirty="0"/>
              <a:t>Value Proposition</a:t>
            </a:r>
          </a:p>
        </p:txBody>
      </p:sp>
      <p:pic>
        <p:nvPicPr>
          <p:cNvPr id="6" name="Content Placeholder 5" descr="A picture containing clock&#10;&#10;Description automatically generated">
            <a:extLst>
              <a:ext uri="{FF2B5EF4-FFF2-40B4-BE49-F238E27FC236}">
                <a16:creationId xmlns:a16="http://schemas.microsoft.com/office/drawing/2014/main" id="{86A33778-F670-4671-ABBC-102A662684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4561" y="2261517"/>
            <a:ext cx="6909801" cy="3800390"/>
          </a:xfrm>
          <a:prstGeom prst="rect">
            <a:avLst/>
          </a:prstGeom>
        </p:spPr>
      </p:pic>
      <p:sp>
        <p:nvSpPr>
          <p:cNvPr id="3" name="TextBox 2">
            <a:extLst>
              <a:ext uri="{FF2B5EF4-FFF2-40B4-BE49-F238E27FC236}">
                <a16:creationId xmlns:a16="http://schemas.microsoft.com/office/drawing/2014/main" id="{CD729C51-10FB-459F-9331-59DC39818CF4}"/>
              </a:ext>
            </a:extLst>
          </p:cNvPr>
          <p:cNvSpPr txBox="1"/>
          <p:nvPr/>
        </p:nvSpPr>
        <p:spPr>
          <a:xfrm>
            <a:off x="7859485" y="2517308"/>
            <a:ext cx="3690257" cy="3351786"/>
          </a:xfrm>
          <a:prstGeom prst="rect">
            <a:avLst/>
          </a:prstGeom>
        </p:spPr>
        <p:txBody>
          <a:bodyPr vert="horz" lIns="0" tIns="45720" rIns="0" bIns="45720" rtlCol="0">
            <a:normAutofit fontScale="77500" lnSpcReduction="20000"/>
          </a:bodyPr>
          <a:lstStyle/>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“A value proposition should clearly explain how a product fills a need, communicate the specifics of its added benefit, and state the reason why it's better than similar products on the market” - Investopedia</a:t>
            </a:r>
          </a:p>
        </p:txBody>
      </p:sp>
      <p:sp>
        <p:nvSpPr>
          <p:cNvPr id="4" name="Slide Number Placeholder 3">
            <a:extLst>
              <a:ext uri="{FF2B5EF4-FFF2-40B4-BE49-F238E27FC236}">
                <a16:creationId xmlns:a16="http://schemas.microsoft.com/office/drawing/2014/main" id="{E55AFE8C-E7C0-488E-90FC-BDF50ADDEC4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defRPr/>
            </a:pPr>
            <a:fld id="{1A3AB7EE-C036-4DB4-BCAD-4CD90E1EAB54}" type="slidenum">
              <a:rPr lang="en-US" altLang="en-US" smtClean="0"/>
              <a:pPr defTabSz="914400">
                <a:spcAft>
                  <a:spcPts val="600"/>
                </a:spcAft>
                <a:defRPr/>
              </a:pPr>
              <a:t>12</a:t>
            </a:fld>
            <a:endParaRPr lang="en-US" altLang="en-US"/>
          </a:p>
        </p:txBody>
      </p:sp>
      <p:sp>
        <p:nvSpPr>
          <p:cNvPr id="5" name="TextBox 4">
            <a:extLst>
              <a:ext uri="{FF2B5EF4-FFF2-40B4-BE49-F238E27FC236}">
                <a16:creationId xmlns:a16="http://schemas.microsoft.com/office/drawing/2014/main" id="{2CE05D79-CC15-45F3-8892-0C7D44AE0A7A}"/>
              </a:ext>
            </a:extLst>
          </p:cNvPr>
          <p:cNvSpPr txBox="1"/>
          <p:nvPr/>
        </p:nvSpPr>
        <p:spPr>
          <a:xfrm flipH="1">
            <a:off x="457200" y="304800"/>
            <a:ext cx="7117081" cy="1569660"/>
          </a:xfrm>
          <a:prstGeom prst="rect">
            <a:avLst/>
          </a:prstGeom>
          <a:noFill/>
        </p:spPr>
        <p:txBody>
          <a:bodyPr wrap="square" rtlCol="0">
            <a:spAutoFit/>
          </a:bodyPr>
          <a:lstStyle/>
          <a:p>
            <a:r>
              <a:rPr lang="en-US" sz="3200" dirty="0">
                <a:solidFill>
                  <a:srgbClr val="00B050"/>
                </a:solidFill>
              </a:rPr>
              <a:t>All businesses have a single common attribute. They create value by addressing customers’ pains.</a:t>
            </a:r>
          </a:p>
        </p:txBody>
      </p:sp>
      <p:sp>
        <p:nvSpPr>
          <p:cNvPr id="7" name="Date Placeholder 6">
            <a:extLst>
              <a:ext uri="{FF2B5EF4-FFF2-40B4-BE49-F238E27FC236}">
                <a16:creationId xmlns:a16="http://schemas.microsoft.com/office/drawing/2014/main" id="{782C9FBE-21D2-49DE-A8A7-C4B8324FF07D}"/>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8965B329-2ED8-4802-A835-163B06C59D6F}"/>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30852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5AFE8C-E7C0-488E-90FC-BDF50ADDEC4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defRPr/>
            </a:pPr>
            <a:fld id="{1A3AB7EE-C036-4DB4-BCAD-4CD90E1EAB54}" type="slidenum">
              <a:rPr lang="en-US" altLang="en-US" smtClean="0"/>
              <a:pPr defTabSz="914400">
                <a:spcAft>
                  <a:spcPts val="600"/>
                </a:spcAft>
                <a:defRPr/>
              </a:pPr>
              <a:t>13</a:t>
            </a:fld>
            <a:endParaRPr lang="en-US" altLang="en-US"/>
          </a:p>
        </p:txBody>
      </p:sp>
      <p:sp>
        <p:nvSpPr>
          <p:cNvPr id="5" name="TextBox 4">
            <a:extLst>
              <a:ext uri="{FF2B5EF4-FFF2-40B4-BE49-F238E27FC236}">
                <a16:creationId xmlns:a16="http://schemas.microsoft.com/office/drawing/2014/main" id="{2CE05D79-CC15-45F3-8892-0C7D44AE0A7A}"/>
              </a:ext>
            </a:extLst>
          </p:cNvPr>
          <p:cNvSpPr txBox="1"/>
          <p:nvPr/>
        </p:nvSpPr>
        <p:spPr>
          <a:xfrm flipH="1">
            <a:off x="228599" y="255965"/>
            <a:ext cx="11810999" cy="1077218"/>
          </a:xfrm>
          <a:prstGeom prst="rect">
            <a:avLst/>
          </a:prstGeom>
          <a:noFill/>
        </p:spPr>
        <p:txBody>
          <a:bodyPr wrap="square" rtlCol="0">
            <a:spAutoFit/>
          </a:bodyPr>
          <a:lstStyle/>
          <a:p>
            <a:r>
              <a:rPr lang="en-US" sz="3200" dirty="0">
                <a:solidFill>
                  <a:srgbClr val="00B050"/>
                </a:solidFill>
              </a:rPr>
              <a:t>All businesses have a single common attribute. They create value by addressing customers’ pains. (Watch the Video) – Car for INR 100,000</a:t>
            </a:r>
          </a:p>
        </p:txBody>
      </p:sp>
      <p:sp>
        <p:nvSpPr>
          <p:cNvPr id="7" name="Date Placeholder 6">
            <a:extLst>
              <a:ext uri="{FF2B5EF4-FFF2-40B4-BE49-F238E27FC236}">
                <a16:creationId xmlns:a16="http://schemas.microsoft.com/office/drawing/2014/main" id="{782C9FBE-21D2-49DE-A8A7-C4B8324FF07D}"/>
              </a:ext>
            </a:extLst>
          </p:cNvPr>
          <p:cNvSpPr>
            <a:spLocks noGrp="1"/>
          </p:cNvSpPr>
          <p:nvPr>
            <p:ph type="dt" sz="half" idx="10"/>
          </p:nvPr>
        </p:nvSpPr>
        <p:spPr/>
        <p:txBody>
          <a:bodyPr/>
          <a:lstStyle/>
          <a:p>
            <a:r>
              <a:rPr lang="en-US"/>
              <a:t>IT2090</a:t>
            </a:r>
            <a:endParaRPr lang="en-US" dirty="0"/>
          </a:p>
        </p:txBody>
      </p:sp>
      <p:sp>
        <p:nvSpPr>
          <p:cNvPr id="9" name="Footer Placeholder 8">
            <a:extLst>
              <a:ext uri="{FF2B5EF4-FFF2-40B4-BE49-F238E27FC236}">
                <a16:creationId xmlns:a16="http://schemas.microsoft.com/office/drawing/2014/main" id="{8965B329-2ED8-4802-A835-163B06C59D6F}"/>
              </a:ext>
            </a:extLst>
          </p:cNvPr>
          <p:cNvSpPr>
            <a:spLocks noGrp="1"/>
          </p:cNvSpPr>
          <p:nvPr>
            <p:ph type="ftr" sz="quarter" idx="11"/>
          </p:nvPr>
        </p:nvSpPr>
        <p:spPr/>
        <p:txBody>
          <a:bodyPr/>
          <a:lstStyle/>
          <a:p>
            <a:r>
              <a:rPr lang="en-US"/>
              <a:t>Lecture 12 - Entrepreneurship</a:t>
            </a:r>
            <a:endParaRPr lang="en-US" dirty="0"/>
          </a:p>
        </p:txBody>
      </p:sp>
      <p:pic>
        <p:nvPicPr>
          <p:cNvPr id="13" name="Picture 12">
            <a:extLst>
              <a:ext uri="{FF2B5EF4-FFF2-40B4-BE49-F238E27FC236}">
                <a16:creationId xmlns:a16="http://schemas.microsoft.com/office/drawing/2014/main" id="{2EC6E6B0-03C5-4039-A0C5-462947560175}"/>
              </a:ext>
            </a:extLst>
          </p:cNvPr>
          <p:cNvPicPr>
            <a:picLocks noChangeAspect="1"/>
          </p:cNvPicPr>
          <p:nvPr/>
        </p:nvPicPr>
        <p:blipFill>
          <a:blip r:embed="rId3"/>
          <a:stretch>
            <a:fillRect/>
          </a:stretch>
        </p:blipFill>
        <p:spPr>
          <a:xfrm>
            <a:off x="2342174" y="2071726"/>
            <a:ext cx="7558284" cy="4252912"/>
          </a:xfrm>
          <a:prstGeom prst="rect">
            <a:avLst/>
          </a:prstGeom>
        </p:spPr>
      </p:pic>
    </p:spTree>
    <p:extLst>
      <p:ext uri="{BB962C8B-B14F-4D97-AF65-F5344CB8AC3E}">
        <p14:creationId xmlns:p14="http://schemas.microsoft.com/office/powerpoint/2010/main" val="3809271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9E641-4EE5-43C4-9BD5-67ECE61F50F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Design Thinking</a:t>
            </a:r>
          </a:p>
        </p:txBody>
      </p:sp>
      <p:pic>
        <p:nvPicPr>
          <p:cNvPr id="6" name="Content Placeholder 5">
            <a:extLst>
              <a:ext uri="{FF2B5EF4-FFF2-40B4-BE49-F238E27FC236}">
                <a16:creationId xmlns:a16="http://schemas.microsoft.com/office/drawing/2014/main" id="{D7412CED-5316-488C-9B86-BC730EC11C7E}"/>
              </a:ext>
            </a:extLst>
          </p:cNvPr>
          <p:cNvPicPr>
            <a:picLocks noGrp="1" noChangeAspect="1"/>
          </p:cNvPicPr>
          <p:nvPr>
            <p:ph idx="1"/>
          </p:nvPr>
        </p:nvPicPr>
        <p:blipFill>
          <a:blip r:embed="rId2"/>
          <a:stretch>
            <a:fillRect/>
          </a:stretch>
        </p:blipFill>
        <p:spPr>
          <a:xfrm>
            <a:off x="731864" y="640081"/>
            <a:ext cx="6716487" cy="5054156"/>
          </a:xfrm>
          <a:prstGeom prst="rect">
            <a:avLst/>
          </a:prstGeom>
        </p:spPr>
      </p:pic>
      <p:sp>
        <p:nvSpPr>
          <p:cNvPr id="4" name="Slide Number Placeholder 3">
            <a:extLst>
              <a:ext uri="{FF2B5EF4-FFF2-40B4-BE49-F238E27FC236}">
                <a16:creationId xmlns:a16="http://schemas.microsoft.com/office/drawing/2014/main" id="{68C0446B-DA39-4F07-93EC-82263002798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defRPr/>
            </a:pPr>
            <a:fld id="{1A3AB7EE-C036-4DB4-BCAD-4CD90E1EAB54}" type="slidenum">
              <a:rPr lang="en-US" altLang="en-US" smtClean="0"/>
              <a:pPr defTabSz="914400">
                <a:spcAft>
                  <a:spcPts val="600"/>
                </a:spcAft>
                <a:defRPr/>
              </a:pPr>
              <a:t>14</a:t>
            </a:fld>
            <a:endParaRPr lang="en-US" altLang="en-US"/>
          </a:p>
        </p:txBody>
      </p:sp>
      <p:sp>
        <p:nvSpPr>
          <p:cNvPr id="3" name="Date Placeholder 2">
            <a:extLst>
              <a:ext uri="{FF2B5EF4-FFF2-40B4-BE49-F238E27FC236}">
                <a16:creationId xmlns:a16="http://schemas.microsoft.com/office/drawing/2014/main" id="{703B7923-B752-472C-A59B-71AAF7D76BDA}"/>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AC855E87-AB5E-4680-A045-A45F0991BB50}"/>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3977027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C274-813E-43DF-B399-B4665B41EA1B}"/>
              </a:ext>
            </a:extLst>
          </p:cNvPr>
          <p:cNvSpPr>
            <a:spLocks noGrp="1"/>
          </p:cNvSpPr>
          <p:nvPr>
            <p:ph type="title"/>
          </p:nvPr>
        </p:nvSpPr>
        <p:spPr>
          <a:xfrm>
            <a:off x="4400195" y="609601"/>
            <a:ext cx="5489381" cy="761383"/>
          </a:xfrm>
        </p:spPr>
        <p:txBody>
          <a:bodyPr vert="horz" lIns="91440" tIns="45720" rIns="91440" bIns="45720" rtlCol="0" anchor="b">
            <a:normAutofit/>
          </a:bodyPr>
          <a:lstStyle/>
          <a:p>
            <a:r>
              <a:rPr lang="en-US" sz="4400" dirty="0">
                <a:solidFill>
                  <a:schemeClr val="tx1">
                    <a:lumMod val="85000"/>
                    <a:lumOff val="15000"/>
                  </a:schemeClr>
                </a:solidFill>
              </a:rPr>
              <a:t>Value Proposition</a:t>
            </a:r>
          </a:p>
        </p:txBody>
      </p:sp>
      <p:pic>
        <p:nvPicPr>
          <p:cNvPr id="5" name="Content Placeholder 4">
            <a:extLst>
              <a:ext uri="{FF2B5EF4-FFF2-40B4-BE49-F238E27FC236}">
                <a16:creationId xmlns:a16="http://schemas.microsoft.com/office/drawing/2014/main" id="{5E391AC6-11D2-41F2-AAA1-8997AF99A460}"/>
              </a:ext>
            </a:extLst>
          </p:cNvPr>
          <p:cNvPicPr>
            <a:picLocks noGrp="1" noChangeAspect="1"/>
          </p:cNvPicPr>
          <p:nvPr>
            <p:ph idx="1"/>
          </p:nvPr>
        </p:nvPicPr>
        <p:blipFill>
          <a:blip r:embed="rId2"/>
          <a:stretch>
            <a:fillRect/>
          </a:stretch>
        </p:blipFill>
        <p:spPr>
          <a:xfrm>
            <a:off x="1920349" y="599941"/>
            <a:ext cx="2503037" cy="5134435"/>
          </a:xfrm>
          <a:prstGeom prst="rect">
            <a:avLst/>
          </a:prstGeom>
        </p:spPr>
      </p:pic>
      <p:sp>
        <p:nvSpPr>
          <p:cNvPr id="4" name="Slide Number Placeholder 3">
            <a:extLst>
              <a:ext uri="{FF2B5EF4-FFF2-40B4-BE49-F238E27FC236}">
                <a16:creationId xmlns:a16="http://schemas.microsoft.com/office/drawing/2014/main" id="{7C0AA498-DD0B-4630-A55D-4DEE5B633FC5}"/>
              </a:ext>
            </a:extLst>
          </p:cNvPr>
          <p:cNvSpPr>
            <a:spLocks noGrp="1"/>
          </p:cNvSpPr>
          <p:nvPr>
            <p:ph type="sldNum" sz="quarter" idx="12"/>
          </p:nvPr>
        </p:nvSpPr>
        <p:spPr>
          <a:xfrm>
            <a:off x="8949344" y="6459786"/>
            <a:ext cx="984019" cy="365125"/>
          </a:xfrm>
        </p:spPr>
        <p:txBody>
          <a:bodyPr vert="horz" lIns="91440" tIns="45720" rIns="91440" bIns="45720" rtlCol="0" anchor="ctr">
            <a:normAutofit/>
          </a:bodyPr>
          <a:lstStyle/>
          <a:p>
            <a:pPr eaLnBrk="1" hangingPunct="1">
              <a:spcAft>
                <a:spcPts val="600"/>
              </a:spcAft>
              <a:defRPr/>
            </a:pPr>
            <a:fld id="{1A3AB7EE-C036-4DB4-BCAD-4CD90E1EAB54}" type="slidenum">
              <a:rPr lang="en-US" altLang="en-US" smtClean="0">
                <a:latin typeface="+mn-lt"/>
              </a:rPr>
              <a:pPr eaLnBrk="1" hangingPunct="1">
                <a:spcAft>
                  <a:spcPts val="600"/>
                </a:spcAft>
                <a:defRPr/>
              </a:pPr>
              <a:t>15</a:t>
            </a:fld>
            <a:endParaRPr lang="en-US" altLang="en-US">
              <a:latin typeface="+mn-lt"/>
            </a:endParaRPr>
          </a:p>
        </p:txBody>
      </p:sp>
      <p:pic>
        <p:nvPicPr>
          <p:cNvPr id="13" name="Picture 12">
            <a:extLst>
              <a:ext uri="{FF2B5EF4-FFF2-40B4-BE49-F238E27FC236}">
                <a16:creationId xmlns:a16="http://schemas.microsoft.com/office/drawing/2014/main" id="{FC4BB061-CE48-4109-AE45-B568FB13EC10}"/>
              </a:ext>
            </a:extLst>
          </p:cNvPr>
          <p:cNvPicPr>
            <a:picLocks noChangeAspect="1"/>
          </p:cNvPicPr>
          <p:nvPr/>
        </p:nvPicPr>
        <p:blipFill>
          <a:blip r:embed="rId3"/>
          <a:stretch>
            <a:fillRect/>
          </a:stretch>
        </p:blipFill>
        <p:spPr>
          <a:xfrm>
            <a:off x="4648201" y="1380770"/>
            <a:ext cx="3222625" cy="2644372"/>
          </a:xfrm>
          <a:prstGeom prst="rect">
            <a:avLst/>
          </a:prstGeom>
        </p:spPr>
      </p:pic>
      <p:pic>
        <p:nvPicPr>
          <p:cNvPr id="15" name="Picture 14">
            <a:extLst>
              <a:ext uri="{FF2B5EF4-FFF2-40B4-BE49-F238E27FC236}">
                <a16:creationId xmlns:a16="http://schemas.microsoft.com/office/drawing/2014/main" id="{EDFC2C31-57A5-432B-80A4-FC33F542E3CE}"/>
              </a:ext>
            </a:extLst>
          </p:cNvPr>
          <p:cNvPicPr>
            <a:picLocks noChangeAspect="1"/>
          </p:cNvPicPr>
          <p:nvPr/>
        </p:nvPicPr>
        <p:blipFill>
          <a:blip r:embed="rId4"/>
          <a:stretch>
            <a:fillRect/>
          </a:stretch>
        </p:blipFill>
        <p:spPr>
          <a:xfrm>
            <a:off x="5105401" y="3299228"/>
            <a:ext cx="5095131" cy="2644373"/>
          </a:xfrm>
          <a:prstGeom prst="rect">
            <a:avLst/>
          </a:prstGeom>
        </p:spPr>
      </p:pic>
      <p:sp>
        <p:nvSpPr>
          <p:cNvPr id="6" name="Date Placeholder 5">
            <a:extLst>
              <a:ext uri="{FF2B5EF4-FFF2-40B4-BE49-F238E27FC236}">
                <a16:creationId xmlns:a16="http://schemas.microsoft.com/office/drawing/2014/main" id="{353123B5-7DCB-4C5F-8CA9-E20EB1B55A66}"/>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145645F5-D947-4345-90CD-8D2F6F660321}"/>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245683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C274-813E-43DF-B399-B4665B41EA1B}"/>
              </a:ext>
            </a:extLst>
          </p:cNvPr>
          <p:cNvSpPr>
            <a:spLocks noGrp="1"/>
          </p:cNvSpPr>
          <p:nvPr>
            <p:ph type="title"/>
          </p:nvPr>
        </p:nvSpPr>
        <p:spPr>
          <a:xfrm>
            <a:off x="3951972" y="141441"/>
            <a:ext cx="5489381" cy="761383"/>
          </a:xfrm>
        </p:spPr>
        <p:txBody>
          <a:bodyPr vert="horz" lIns="91440" tIns="45720" rIns="91440" bIns="45720" rtlCol="0" anchor="b">
            <a:normAutofit/>
          </a:bodyPr>
          <a:lstStyle/>
          <a:p>
            <a:r>
              <a:rPr lang="en-US" sz="4400" dirty="0">
                <a:solidFill>
                  <a:schemeClr val="tx1">
                    <a:lumMod val="85000"/>
                    <a:lumOff val="15000"/>
                  </a:schemeClr>
                </a:solidFill>
              </a:rPr>
              <a:t>Value Proposition</a:t>
            </a:r>
          </a:p>
        </p:txBody>
      </p:sp>
      <p:sp>
        <p:nvSpPr>
          <p:cNvPr id="4" name="Slide Number Placeholder 3">
            <a:extLst>
              <a:ext uri="{FF2B5EF4-FFF2-40B4-BE49-F238E27FC236}">
                <a16:creationId xmlns:a16="http://schemas.microsoft.com/office/drawing/2014/main" id="{7C0AA498-DD0B-4630-A55D-4DEE5B633FC5}"/>
              </a:ext>
            </a:extLst>
          </p:cNvPr>
          <p:cNvSpPr>
            <a:spLocks noGrp="1"/>
          </p:cNvSpPr>
          <p:nvPr>
            <p:ph type="sldNum" sz="quarter" idx="12"/>
          </p:nvPr>
        </p:nvSpPr>
        <p:spPr>
          <a:xfrm>
            <a:off x="8949344" y="6459786"/>
            <a:ext cx="984019" cy="365125"/>
          </a:xfrm>
        </p:spPr>
        <p:txBody>
          <a:bodyPr vert="horz" lIns="91440" tIns="45720" rIns="91440" bIns="45720" rtlCol="0" anchor="ctr">
            <a:normAutofit/>
          </a:bodyPr>
          <a:lstStyle/>
          <a:p>
            <a:pPr eaLnBrk="1" hangingPunct="1">
              <a:spcAft>
                <a:spcPts val="600"/>
              </a:spcAft>
              <a:defRPr/>
            </a:pPr>
            <a:fld id="{1A3AB7EE-C036-4DB4-BCAD-4CD90E1EAB54}" type="slidenum">
              <a:rPr lang="en-US" altLang="en-US" smtClean="0">
                <a:latin typeface="+mn-lt"/>
              </a:rPr>
              <a:pPr eaLnBrk="1" hangingPunct="1">
                <a:spcAft>
                  <a:spcPts val="600"/>
                </a:spcAft>
                <a:defRPr/>
              </a:pPr>
              <a:t>16</a:t>
            </a:fld>
            <a:endParaRPr lang="en-US" altLang="en-US">
              <a:latin typeface="+mn-lt"/>
            </a:endParaRPr>
          </a:p>
        </p:txBody>
      </p:sp>
      <p:sp>
        <p:nvSpPr>
          <p:cNvPr id="6" name="Date Placeholder 5">
            <a:extLst>
              <a:ext uri="{FF2B5EF4-FFF2-40B4-BE49-F238E27FC236}">
                <a16:creationId xmlns:a16="http://schemas.microsoft.com/office/drawing/2014/main" id="{353123B5-7DCB-4C5F-8CA9-E20EB1B55A66}"/>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145645F5-D947-4345-90CD-8D2F6F660321}"/>
              </a:ext>
            </a:extLst>
          </p:cNvPr>
          <p:cNvSpPr>
            <a:spLocks noGrp="1"/>
          </p:cNvSpPr>
          <p:nvPr>
            <p:ph type="ftr" sz="quarter" idx="11"/>
          </p:nvPr>
        </p:nvSpPr>
        <p:spPr/>
        <p:txBody>
          <a:bodyPr/>
          <a:lstStyle/>
          <a:p>
            <a:r>
              <a:rPr lang="en-US"/>
              <a:t>Lecture 12 - Entrepreneurship</a:t>
            </a:r>
            <a:endParaRPr lang="en-US" dirty="0"/>
          </a:p>
        </p:txBody>
      </p:sp>
      <p:pic>
        <p:nvPicPr>
          <p:cNvPr id="10" name="Picture 9">
            <a:extLst>
              <a:ext uri="{FF2B5EF4-FFF2-40B4-BE49-F238E27FC236}">
                <a16:creationId xmlns:a16="http://schemas.microsoft.com/office/drawing/2014/main" id="{D1DBFF19-FD81-4342-AB92-10A62FF74A17}"/>
              </a:ext>
            </a:extLst>
          </p:cNvPr>
          <p:cNvPicPr>
            <a:picLocks noChangeAspect="1"/>
          </p:cNvPicPr>
          <p:nvPr/>
        </p:nvPicPr>
        <p:blipFill>
          <a:blip r:embed="rId2"/>
          <a:stretch>
            <a:fillRect/>
          </a:stretch>
        </p:blipFill>
        <p:spPr>
          <a:xfrm>
            <a:off x="3329594" y="908246"/>
            <a:ext cx="5619750" cy="5457825"/>
          </a:xfrm>
          <a:prstGeom prst="rect">
            <a:avLst/>
          </a:prstGeom>
        </p:spPr>
      </p:pic>
    </p:spTree>
    <p:extLst>
      <p:ext uri="{BB962C8B-B14F-4D97-AF65-F5344CB8AC3E}">
        <p14:creationId xmlns:p14="http://schemas.microsoft.com/office/powerpoint/2010/main" val="1873311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8F4DF3E-786D-4D39-B90D-57D7EF627604}"/>
              </a:ext>
            </a:extLst>
          </p:cNvPr>
          <p:cNvSpPr>
            <a:spLocks noGrp="1" noChangeArrowheads="1"/>
          </p:cNvSpPr>
          <p:nvPr>
            <p:ph type="title"/>
          </p:nvPr>
        </p:nvSpPr>
        <p:spPr>
          <a:xfrm>
            <a:off x="2674939" y="617538"/>
            <a:ext cx="7793037" cy="1143000"/>
          </a:xfrm>
        </p:spPr>
        <p:txBody>
          <a:bodyPr/>
          <a:lstStyle/>
          <a:p>
            <a:pPr fontAlgn="auto">
              <a:spcAft>
                <a:spcPts val="0"/>
              </a:spcAft>
              <a:defRPr/>
            </a:pPr>
            <a:r>
              <a:rPr lang="en-US" dirty="0">
                <a:solidFill>
                  <a:schemeClr val="tx1">
                    <a:lumMod val="75000"/>
                    <a:lumOff val="25000"/>
                  </a:schemeClr>
                </a:solidFill>
              </a:rPr>
              <a:t>Key Success Factors</a:t>
            </a:r>
          </a:p>
        </p:txBody>
      </p:sp>
      <p:sp>
        <p:nvSpPr>
          <p:cNvPr id="23" name="Freeform: Shape 22">
            <a:extLst>
              <a:ext uri="{FF2B5EF4-FFF2-40B4-BE49-F238E27FC236}">
                <a16:creationId xmlns:a16="http://schemas.microsoft.com/office/drawing/2014/main" id="{8F425ECD-014D-432D-A0A6-DB815D83E9F6}"/>
              </a:ext>
            </a:extLst>
          </p:cNvPr>
          <p:cNvSpPr/>
          <p:nvPr/>
        </p:nvSpPr>
        <p:spPr>
          <a:xfrm>
            <a:off x="1895476" y="3968750"/>
            <a:ext cx="1781175"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Skills, Expertise &amp; Aptitude</a:t>
            </a:r>
          </a:p>
        </p:txBody>
      </p:sp>
      <p:sp>
        <p:nvSpPr>
          <p:cNvPr id="26" name="Freeform: Shape 25">
            <a:extLst>
              <a:ext uri="{FF2B5EF4-FFF2-40B4-BE49-F238E27FC236}">
                <a16:creationId xmlns:a16="http://schemas.microsoft.com/office/drawing/2014/main" id="{E79BAE3B-0347-42CC-8C1B-88017031F367}"/>
              </a:ext>
            </a:extLst>
          </p:cNvPr>
          <p:cNvSpPr/>
          <p:nvPr/>
        </p:nvSpPr>
        <p:spPr>
          <a:xfrm>
            <a:off x="4098926"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Personal </a:t>
            </a:r>
            <a:r>
              <a:rPr lang="en-US" sz="2100" dirty="0"/>
              <a:t>Attributes</a:t>
            </a:r>
            <a:endParaRPr lang="en-US" sz="2025" dirty="0"/>
          </a:p>
        </p:txBody>
      </p:sp>
      <p:sp>
        <p:nvSpPr>
          <p:cNvPr id="27" name="Freeform: Shape 26">
            <a:extLst>
              <a:ext uri="{FF2B5EF4-FFF2-40B4-BE49-F238E27FC236}">
                <a16:creationId xmlns:a16="http://schemas.microsoft.com/office/drawing/2014/main" id="{7391C258-E14D-467D-B94C-1CAA77BD2718}"/>
              </a:ext>
            </a:extLst>
          </p:cNvPr>
          <p:cNvSpPr/>
          <p:nvPr/>
        </p:nvSpPr>
        <p:spPr>
          <a:xfrm>
            <a:off x="6303963" y="4002089"/>
            <a:ext cx="1782762"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Strong Management Skills</a:t>
            </a:r>
          </a:p>
        </p:txBody>
      </p:sp>
      <p:sp>
        <p:nvSpPr>
          <p:cNvPr id="34" name="Freeform: Shape 33">
            <a:extLst>
              <a:ext uri="{FF2B5EF4-FFF2-40B4-BE49-F238E27FC236}">
                <a16:creationId xmlns:a16="http://schemas.microsoft.com/office/drawing/2014/main" id="{6C89460B-32A3-4D88-A26E-CD0C8367B5DD}"/>
              </a:ext>
            </a:extLst>
          </p:cNvPr>
          <p:cNvSpPr/>
          <p:nvPr/>
        </p:nvSpPr>
        <p:spPr>
          <a:xfrm>
            <a:off x="8509001"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External Factors </a:t>
            </a:r>
          </a:p>
        </p:txBody>
      </p:sp>
      <p:sp>
        <p:nvSpPr>
          <p:cNvPr id="41" name="Freeform: Shape 40">
            <a:extLst>
              <a:ext uri="{FF2B5EF4-FFF2-40B4-BE49-F238E27FC236}">
                <a16:creationId xmlns:a16="http://schemas.microsoft.com/office/drawing/2014/main" id="{5FF1DB9C-043D-4D8B-A85D-173E6215521B}"/>
              </a:ext>
            </a:extLst>
          </p:cNvPr>
          <p:cNvSpPr/>
          <p:nvPr/>
        </p:nvSpPr>
        <p:spPr>
          <a:xfrm>
            <a:off x="4098925" y="2198689"/>
            <a:ext cx="3987800"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700" b="1" dirty="0"/>
              <a:t>Key Success Factors</a:t>
            </a:r>
          </a:p>
        </p:txBody>
      </p:sp>
      <p:cxnSp>
        <p:nvCxnSpPr>
          <p:cNvPr id="52225" name="Straight Connector 52224">
            <a:extLst>
              <a:ext uri="{FF2B5EF4-FFF2-40B4-BE49-F238E27FC236}">
                <a16:creationId xmlns:a16="http://schemas.microsoft.com/office/drawing/2014/main" id="{DA85971E-A482-4970-996A-4C192B5072AB}"/>
              </a:ext>
            </a:extLst>
          </p:cNvPr>
          <p:cNvCxnSpPr/>
          <p:nvPr/>
        </p:nvCxnSpPr>
        <p:spPr>
          <a:xfrm>
            <a:off x="2674939" y="3429000"/>
            <a:ext cx="67468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29" name="Straight Connector 52228">
            <a:extLst>
              <a:ext uri="{FF2B5EF4-FFF2-40B4-BE49-F238E27FC236}">
                <a16:creationId xmlns:a16="http://schemas.microsoft.com/office/drawing/2014/main" id="{E041B9A5-B7F5-4794-9702-47514C74A894}"/>
              </a:ext>
            </a:extLst>
          </p:cNvPr>
          <p:cNvCxnSpPr>
            <a:cxnSpLocks/>
          </p:cNvCxnSpPr>
          <p:nvPr/>
        </p:nvCxnSpPr>
        <p:spPr>
          <a:xfrm flipV="1">
            <a:off x="6096000" y="2870201"/>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060108-DE2C-4C68-B783-07060590E05E}"/>
              </a:ext>
            </a:extLst>
          </p:cNvPr>
          <p:cNvCxnSpPr>
            <a:cxnSpLocks/>
          </p:cNvCxnSpPr>
          <p:nvPr/>
        </p:nvCxnSpPr>
        <p:spPr>
          <a:xfrm flipV="1">
            <a:off x="71389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79AD26-3625-4E5D-BEA0-DB569E77459C}"/>
              </a:ext>
            </a:extLst>
          </p:cNvPr>
          <p:cNvCxnSpPr>
            <a:cxnSpLocks/>
          </p:cNvCxnSpPr>
          <p:nvPr/>
        </p:nvCxnSpPr>
        <p:spPr>
          <a:xfrm flipV="1">
            <a:off x="4975225" y="3430589"/>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4D5CD7-F05E-451A-B713-FE8FE8E3106B}"/>
              </a:ext>
            </a:extLst>
          </p:cNvPr>
          <p:cNvCxnSpPr>
            <a:cxnSpLocks/>
          </p:cNvCxnSpPr>
          <p:nvPr/>
        </p:nvCxnSpPr>
        <p:spPr>
          <a:xfrm flipV="1">
            <a:off x="26558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D84C44-D51B-4E6E-A5F6-779BE0E78349}"/>
              </a:ext>
            </a:extLst>
          </p:cNvPr>
          <p:cNvCxnSpPr>
            <a:cxnSpLocks/>
          </p:cNvCxnSpPr>
          <p:nvPr/>
        </p:nvCxnSpPr>
        <p:spPr>
          <a:xfrm flipV="1">
            <a:off x="9429750" y="3430589"/>
            <a:ext cx="0" cy="549275"/>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691290A4-C586-4D7D-B0E8-F9B89B20BCB7}"/>
              </a:ext>
            </a:extLst>
          </p:cNvPr>
          <p:cNvSpPr>
            <a:spLocks noGrp="1"/>
          </p:cNvSpPr>
          <p:nvPr>
            <p:ph type="dt" sz="half" idx="10"/>
          </p:nvPr>
        </p:nvSpPr>
        <p:spPr/>
        <p:txBody>
          <a:bodyPr/>
          <a:lstStyle/>
          <a:p>
            <a:pPr>
              <a:defRPr/>
            </a:pPr>
            <a:r>
              <a:rPr lang="en-US"/>
              <a:t>IT2090</a:t>
            </a:r>
          </a:p>
        </p:txBody>
      </p:sp>
      <p:sp>
        <p:nvSpPr>
          <p:cNvPr id="4" name="Footer Placeholder 3">
            <a:extLst>
              <a:ext uri="{FF2B5EF4-FFF2-40B4-BE49-F238E27FC236}">
                <a16:creationId xmlns:a16="http://schemas.microsoft.com/office/drawing/2014/main" id="{86517ADC-AEA8-4E94-89C4-104C44249440}"/>
              </a:ext>
            </a:extLst>
          </p:cNvPr>
          <p:cNvSpPr>
            <a:spLocks noGrp="1"/>
          </p:cNvSpPr>
          <p:nvPr>
            <p:ph type="ftr" sz="quarter" idx="11"/>
          </p:nvPr>
        </p:nvSpPr>
        <p:spPr/>
        <p:txBody>
          <a:bodyPr/>
          <a:lstStyle/>
          <a:p>
            <a:pPr>
              <a:defRPr/>
            </a:pPr>
            <a:r>
              <a:rPr lang="en-US"/>
              <a:t>Lecture 12 - Entrepreneurship</a:t>
            </a:r>
          </a:p>
        </p:txBody>
      </p:sp>
      <p:sp>
        <p:nvSpPr>
          <p:cNvPr id="5" name="Slide Number Placeholder 4">
            <a:extLst>
              <a:ext uri="{FF2B5EF4-FFF2-40B4-BE49-F238E27FC236}">
                <a16:creationId xmlns:a16="http://schemas.microsoft.com/office/drawing/2014/main" id="{5513AB16-EC32-4DA1-ACF5-10265256EC61}"/>
              </a:ext>
            </a:extLst>
          </p:cNvPr>
          <p:cNvSpPr>
            <a:spLocks noGrp="1"/>
          </p:cNvSpPr>
          <p:nvPr>
            <p:ph type="sldNum" sz="quarter" idx="12"/>
          </p:nvPr>
        </p:nvSpPr>
        <p:spPr/>
        <p:txBody>
          <a:bodyPr/>
          <a:lstStyle/>
          <a:p>
            <a:pPr>
              <a:defRPr/>
            </a:pPr>
            <a:fld id="{5B7135EC-C365-4F1D-A752-3AF0C7D595D6}" type="slidenum">
              <a:rPr lang="en-US" smtClean="0"/>
              <a:pPr>
                <a:defRPr/>
              </a:pPr>
              <a:t>17</a:t>
            </a:fld>
            <a:endParaRPr lang="en-US"/>
          </a:p>
        </p:txBody>
      </p:sp>
    </p:spTree>
  </p:cSld>
  <p:clrMapOvr>
    <a:masterClrMapping/>
  </p:clrMapOvr>
  <p:transition spd="med">
    <p:cover dir="l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8F4DF3E-786D-4D39-B90D-57D7EF627604}"/>
              </a:ext>
            </a:extLst>
          </p:cNvPr>
          <p:cNvSpPr>
            <a:spLocks noGrp="1" noChangeArrowheads="1"/>
          </p:cNvSpPr>
          <p:nvPr>
            <p:ph type="title"/>
          </p:nvPr>
        </p:nvSpPr>
        <p:spPr>
          <a:xfrm>
            <a:off x="2674939" y="617538"/>
            <a:ext cx="7793037" cy="1143000"/>
          </a:xfrm>
        </p:spPr>
        <p:txBody>
          <a:bodyPr/>
          <a:lstStyle/>
          <a:p>
            <a:pPr fontAlgn="auto">
              <a:spcAft>
                <a:spcPts val="0"/>
              </a:spcAft>
              <a:defRPr/>
            </a:pPr>
            <a:r>
              <a:rPr lang="en-US" dirty="0">
                <a:solidFill>
                  <a:schemeClr val="tx1">
                    <a:lumMod val="75000"/>
                    <a:lumOff val="25000"/>
                  </a:schemeClr>
                </a:solidFill>
              </a:rPr>
              <a:t>Key Success Factors</a:t>
            </a:r>
          </a:p>
        </p:txBody>
      </p:sp>
      <p:sp>
        <p:nvSpPr>
          <p:cNvPr id="23" name="Freeform: Shape 22">
            <a:extLst>
              <a:ext uri="{FF2B5EF4-FFF2-40B4-BE49-F238E27FC236}">
                <a16:creationId xmlns:a16="http://schemas.microsoft.com/office/drawing/2014/main" id="{8F425ECD-014D-432D-A0A6-DB815D83E9F6}"/>
              </a:ext>
            </a:extLst>
          </p:cNvPr>
          <p:cNvSpPr/>
          <p:nvPr/>
        </p:nvSpPr>
        <p:spPr>
          <a:xfrm>
            <a:off x="1895476" y="3968750"/>
            <a:ext cx="1781175"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Skills, Expertise &amp; Aptitude</a:t>
            </a:r>
          </a:p>
        </p:txBody>
      </p:sp>
      <p:sp>
        <p:nvSpPr>
          <p:cNvPr id="26" name="Freeform: Shape 25">
            <a:extLst>
              <a:ext uri="{FF2B5EF4-FFF2-40B4-BE49-F238E27FC236}">
                <a16:creationId xmlns:a16="http://schemas.microsoft.com/office/drawing/2014/main" id="{E79BAE3B-0347-42CC-8C1B-88017031F367}"/>
              </a:ext>
            </a:extLst>
          </p:cNvPr>
          <p:cNvSpPr/>
          <p:nvPr/>
        </p:nvSpPr>
        <p:spPr>
          <a:xfrm>
            <a:off x="4098926"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Personal </a:t>
            </a:r>
            <a:r>
              <a:rPr lang="en-US" sz="2100" dirty="0"/>
              <a:t>Attributes</a:t>
            </a:r>
            <a:endParaRPr lang="en-US" sz="2025" dirty="0"/>
          </a:p>
        </p:txBody>
      </p:sp>
      <p:sp>
        <p:nvSpPr>
          <p:cNvPr id="27" name="Freeform: Shape 26">
            <a:extLst>
              <a:ext uri="{FF2B5EF4-FFF2-40B4-BE49-F238E27FC236}">
                <a16:creationId xmlns:a16="http://schemas.microsoft.com/office/drawing/2014/main" id="{7391C258-E14D-467D-B94C-1CAA77BD2718}"/>
              </a:ext>
            </a:extLst>
          </p:cNvPr>
          <p:cNvSpPr/>
          <p:nvPr/>
        </p:nvSpPr>
        <p:spPr>
          <a:xfrm>
            <a:off x="6303963" y="4002089"/>
            <a:ext cx="1782762"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Strong Management Skills</a:t>
            </a:r>
          </a:p>
        </p:txBody>
      </p:sp>
      <p:sp>
        <p:nvSpPr>
          <p:cNvPr id="34" name="Freeform: Shape 33">
            <a:extLst>
              <a:ext uri="{FF2B5EF4-FFF2-40B4-BE49-F238E27FC236}">
                <a16:creationId xmlns:a16="http://schemas.microsoft.com/office/drawing/2014/main" id="{6C89460B-32A3-4D88-A26E-CD0C8367B5DD}"/>
              </a:ext>
            </a:extLst>
          </p:cNvPr>
          <p:cNvSpPr/>
          <p:nvPr/>
        </p:nvSpPr>
        <p:spPr>
          <a:xfrm>
            <a:off x="8509001"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External Factors </a:t>
            </a:r>
          </a:p>
        </p:txBody>
      </p:sp>
      <p:sp>
        <p:nvSpPr>
          <p:cNvPr id="41" name="Freeform: Shape 40">
            <a:extLst>
              <a:ext uri="{FF2B5EF4-FFF2-40B4-BE49-F238E27FC236}">
                <a16:creationId xmlns:a16="http://schemas.microsoft.com/office/drawing/2014/main" id="{5FF1DB9C-043D-4D8B-A85D-173E6215521B}"/>
              </a:ext>
            </a:extLst>
          </p:cNvPr>
          <p:cNvSpPr/>
          <p:nvPr/>
        </p:nvSpPr>
        <p:spPr>
          <a:xfrm>
            <a:off x="4098925" y="2198689"/>
            <a:ext cx="3987800"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700" b="1" dirty="0"/>
              <a:t>Key Success Factors</a:t>
            </a:r>
          </a:p>
        </p:txBody>
      </p:sp>
      <p:cxnSp>
        <p:nvCxnSpPr>
          <p:cNvPr id="52225" name="Straight Connector 52224">
            <a:extLst>
              <a:ext uri="{FF2B5EF4-FFF2-40B4-BE49-F238E27FC236}">
                <a16:creationId xmlns:a16="http://schemas.microsoft.com/office/drawing/2014/main" id="{DA85971E-A482-4970-996A-4C192B5072AB}"/>
              </a:ext>
            </a:extLst>
          </p:cNvPr>
          <p:cNvCxnSpPr/>
          <p:nvPr/>
        </p:nvCxnSpPr>
        <p:spPr>
          <a:xfrm>
            <a:off x="2674939" y="3429000"/>
            <a:ext cx="67468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29" name="Straight Connector 52228">
            <a:extLst>
              <a:ext uri="{FF2B5EF4-FFF2-40B4-BE49-F238E27FC236}">
                <a16:creationId xmlns:a16="http://schemas.microsoft.com/office/drawing/2014/main" id="{E041B9A5-B7F5-4794-9702-47514C74A894}"/>
              </a:ext>
            </a:extLst>
          </p:cNvPr>
          <p:cNvCxnSpPr>
            <a:cxnSpLocks/>
          </p:cNvCxnSpPr>
          <p:nvPr/>
        </p:nvCxnSpPr>
        <p:spPr>
          <a:xfrm flipV="1">
            <a:off x="6096000" y="2870201"/>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060108-DE2C-4C68-B783-07060590E05E}"/>
              </a:ext>
            </a:extLst>
          </p:cNvPr>
          <p:cNvCxnSpPr>
            <a:cxnSpLocks/>
          </p:cNvCxnSpPr>
          <p:nvPr/>
        </p:nvCxnSpPr>
        <p:spPr>
          <a:xfrm flipV="1">
            <a:off x="71389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79AD26-3625-4E5D-BEA0-DB569E77459C}"/>
              </a:ext>
            </a:extLst>
          </p:cNvPr>
          <p:cNvCxnSpPr>
            <a:cxnSpLocks/>
          </p:cNvCxnSpPr>
          <p:nvPr/>
        </p:nvCxnSpPr>
        <p:spPr>
          <a:xfrm flipV="1">
            <a:off x="4975225" y="3430589"/>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4D5CD7-F05E-451A-B713-FE8FE8E3106B}"/>
              </a:ext>
            </a:extLst>
          </p:cNvPr>
          <p:cNvCxnSpPr>
            <a:cxnSpLocks/>
          </p:cNvCxnSpPr>
          <p:nvPr/>
        </p:nvCxnSpPr>
        <p:spPr>
          <a:xfrm flipV="1">
            <a:off x="26558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D84C44-D51B-4E6E-A5F6-779BE0E78349}"/>
              </a:ext>
            </a:extLst>
          </p:cNvPr>
          <p:cNvCxnSpPr>
            <a:cxnSpLocks/>
          </p:cNvCxnSpPr>
          <p:nvPr/>
        </p:nvCxnSpPr>
        <p:spPr>
          <a:xfrm flipV="1">
            <a:off x="9429750" y="3430589"/>
            <a:ext cx="0" cy="549275"/>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A97E0FA-F182-4E82-9CF4-0EAD2A059440}"/>
              </a:ext>
            </a:extLst>
          </p:cNvPr>
          <p:cNvSpPr>
            <a:spLocks noGrp="1"/>
          </p:cNvSpPr>
          <p:nvPr>
            <p:ph type="dt" sz="half" idx="10"/>
          </p:nvPr>
        </p:nvSpPr>
        <p:spPr/>
        <p:txBody>
          <a:bodyPr/>
          <a:lstStyle/>
          <a:p>
            <a:pPr>
              <a:defRPr/>
            </a:pPr>
            <a:r>
              <a:rPr lang="en-US"/>
              <a:t>IT2090</a:t>
            </a:r>
          </a:p>
        </p:txBody>
      </p:sp>
      <p:sp>
        <p:nvSpPr>
          <p:cNvPr id="3" name="Footer Placeholder 2">
            <a:extLst>
              <a:ext uri="{FF2B5EF4-FFF2-40B4-BE49-F238E27FC236}">
                <a16:creationId xmlns:a16="http://schemas.microsoft.com/office/drawing/2014/main" id="{2F24C7D7-A3FE-4478-A807-21519DCF12E4}"/>
              </a:ext>
            </a:extLst>
          </p:cNvPr>
          <p:cNvSpPr>
            <a:spLocks noGrp="1"/>
          </p:cNvSpPr>
          <p:nvPr>
            <p:ph type="ftr" sz="quarter" idx="11"/>
          </p:nvPr>
        </p:nvSpPr>
        <p:spPr/>
        <p:txBody>
          <a:bodyPr/>
          <a:lstStyle/>
          <a:p>
            <a:pPr>
              <a:defRPr/>
            </a:pPr>
            <a:r>
              <a:rPr lang="en-US"/>
              <a:t>Lecture 12 - Entrepreneurship</a:t>
            </a:r>
          </a:p>
        </p:txBody>
      </p:sp>
      <p:sp>
        <p:nvSpPr>
          <p:cNvPr id="4" name="Slide Number Placeholder 3">
            <a:extLst>
              <a:ext uri="{FF2B5EF4-FFF2-40B4-BE49-F238E27FC236}">
                <a16:creationId xmlns:a16="http://schemas.microsoft.com/office/drawing/2014/main" id="{EE270E94-3F24-4DF2-BAB8-F0A0CB3A767A}"/>
              </a:ext>
            </a:extLst>
          </p:cNvPr>
          <p:cNvSpPr>
            <a:spLocks noGrp="1"/>
          </p:cNvSpPr>
          <p:nvPr>
            <p:ph type="sldNum" sz="quarter" idx="12"/>
          </p:nvPr>
        </p:nvSpPr>
        <p:spPr/>
        <p:txBody>
          <a:bodyPr/>
          <a:lstStyle/>
          <a:p>
            <a:pPr>
              <a:defRPr/>
            </a:pPr>
            <a:fld id="{5B7135EC-C365-4F1D-A752-3AF0C7D595D6}" type="slidenum">
              <a:rPr lang="en-US" smtClean="0"/>
              <a:pPr>
                <a:defRPr/>
              </a:pPr>
              <a:t>18</a:t>
            </a:fld>
            <a:endParaRPr lang="en-US"/>
          </a:p>
        </p:txBody>
      </p:sp>
    </p:spTree>
    <p:extLst>
      <p:ext uri="{BB962C8B-B14F-4D97-AF65-F5344CB8AC3E}">
        <p14:creationId xmlns:p14="http://schemas.microsoft.com/office/powerpoint/2010/main" val="1325284760"/>
      </p:ext>
    </p:extLst>
  </p:cSld>
  <p:clrMapOvr>
    <a:masterClrMapping/>
  </p:clrMapOvr>
  <p:transition spd="med">
    <p:cover dir="l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5C15E1-1F7D-4123-9409-390B25C432FB}"/>
              </a:ext>
            </a:extLst>
          </p:cNvPr>
          <p:cNvSpPr>
            <a:spLocks noGrp="1"/>
          </p:cNvSpPr>
          <p:nvPr>
            <p:ph type="title"/>
          </p:nvPr>
        </p:nvSpPr>
        <p:spPr/>
        <p:txBody>
          <a:bodyPr/>
          <a:lstStyle/>
          <a:p>
            <a:pPr fontAlgn="auto">
              <a:spcAft>
                <a:spcPts val="0"/>
              </a:spcAft>
              <a:defRPr/>
            </a:pPr>
            <a:r>
              <a:rPr lang="en-US" dirty="0">
                <a:solidFill>
                  <a:schemeClr val="tx1">
                    <a:lumMod val="75000"/>
                    <a:lumOff val="25000"/>
                  </a:schemeClr>
                </a:solidFill>
              </a:rPr>
              <a:t>Skills, Expertise, and Aptitude</a:t>
            </a:r>
          </a:p>
        </p:txBody>
      </p:sp>
      <p:sp>
        <p:nvSpPr>
          <p:cNvPr id="6" name="Content Placeholder 5">
            <a:extLst>
              <a:ext uri="{FF2B5EF4-FFF2-40B4-BE49-F238E27FC236}">
                <a16:creationId xmlns:a16="http://schemas.microsoft.com/office/drawing/2014/main" id="{986C5BB3-F190-4FC8-8A98-4844FAA4A941}"/>
              </a:ext>
            </a:extLst>
          </p:cNvPr>
          <p:cNvSpPr>
            <a:spLocks noGrp="1"/>
          </p:cNvSpPr>
          <p:nvPr>
            <p:ph idx="1"/>
          </p:nvPr>
        </p:nvSpPr>
        <p:spPr>
          <a:xfrm>
            <a:off x="1447800" y="1846264"/>
            <a:ext cx="9448800" cy="4402137"/>
          </a:xfrm>
        </p:spPr>
        <p:txBody>
          <a:bodyPr rtlCol="0">
            <a:noAutofit/>
          </a:bodyPr>
          <a:lstStyle/>
          <a:p>
            <a:pPr marL="91440" indent="-91440" fontAlgn="auto">
              <a:defRPr/>
            </a:pPr>
            <a:r>
              <a:rPr lang="en-US" sz="2400" dirty="0">
                <a:solidFill>
                  <a:schemeClr val="tx1">
                    <a:lumMod val="75000"/>
                    <a:lumOff val="25000"/>
                  </a:schemeClr>
                </a:solidFill>
              </a:rPr>
              <a:t>Strong particular skills, expertise and aptitudes that can be applied profitably in enterprise.</a:t>
            </a:r>
          </a:p>
          <a:p>
            <a:pPr marL="91440" indent="-91440" fontAlgn="auto">
              <a:defRPr/>
            </a:pPr>
            <a:r>
              <a:rPr lang="en-US" sz="2400" dirty="0">
                <a:solidFill>
                  <a:schemeClr val="accent2"/>
                </a:solidFill>
              </a:rPr>
              <a:t> Skills</a:t>
            </a:r>
          </a:p>
          <a:p>
            <a:pPr marL="384048" lvl="1" indent="-182880" fontAlgn="auto">
              <a:defRPr/>
            </a:pPr>
            <a:r>
              <a:rPr lang="en-US" sz="2400" dirty="0">
                <a:solidFill>
                  <a:schemeClr val="tx1">
                    <a:lumMod val="75000"/>
                    <a:lumOff val="25000"/>
                  </a:schemeClr>
                </a:solidFill>
              </a:rPr>
              <a:t>Usually refers to manual work, can be learned.</a:t>
            </a:r>
          </a:p>
          <a:p>
            <a:pPr marL="384048" lvl="1" indent="-182880" fontAlgn="auto">
              <a:defRPr/>
            </a:pPr>
            <a:r>
              <a:rPr lang="en-US" sz="2400" dirty="0">
                <a:solidFill>
                  <a:schemeClr val="tx1">
                    <a:lumMod val="75000"/>
                    <a:lumOff val="25000"/>
                  </a:schemeClr>
                </a:solidFill>
              </a:rPr>
              <a:t>Become an electrician, hairdresser</a:t>
            </a:r>
          </a:p>
          <a:p>
            <a:pPr marL="91440" indent="-91440" fontAlgn="auto">
              <a:defRPr/>
            </a:pPr>
            <a:r>
              <a:rPr lang="en-US" sz="2400" dirty="0">
                <a:solidFill>
                  <a:srgbClr val="00B050"/>
                </a:solidFill>
              </a:rPr>
              <a:t>Expertise</a:t>
            </a:r>
          </a:p>
          <a:p>
            <a:pPr marL="384048" lvl="1" indent="-182880" fontAlgn="auto">
              <a:defRPr/>
            </a:pPr>
            <a:r>
              <a:rPr lang="en-US" sz="2400" dirty="0">
                <a:solidFill>
                  <a:schemeClr val="tx1">
                    <a:lumMod val="75000"/>
                    <a:lumOff val="25000"/>
                  </a:schemeClr>
                </a:solidFill>
              </a:rPr>
              <a:t>Based on knowledge that you acquire</a:t>
            </a:r>
          </a:p>
          <a:p>
            <a:pPr marL="384048" lvl="1" indent="-182880" fontAlgn="auto">
              <a:defRPr/>
            </a:pPr>
            <a:r>
              <a:rPr lang="en-US" sz="2400" dirty="0">
                <a:solidFill>
                  <a:schemeClr val="tx1">
                    <a:lumMod val="75000"/>
                    <a:lumOff val="25000"/>
                  </a:schemeClr>
                </a:solidFill>
              </a:rPr>
              <a:t>Obtained from studying and/or experience</a:t>
            </a:r>
          </a:p>
          <a:p>
            <a:pPr marL="0" indent="0" fontAlgn="auto">
              <a:buNone/>
              <a:defRPr/>
            </a:pPr>
            <a:r>
              <a:rPr lang="en-US" sz="2400" dirty="0">
                <a:solidFill>
                  <a:schemeClr val="tx1">
                    <a:lumMod val="75000"/>
                    <a:lumOff val="25000"/>
                  </a:schemeClr>
                </a:solidFill>
              </a:rPr>
              <a:t> </a:t>
            </a:r>
            <a:r>
              <a:rPr lang="en-US" sz="2400" dirty="0">
                <a:solidFill>
                  <a:srgbClr val="00B0F0"/>
                </a:solidFill>
              </a:rPr>
              <a:t>Aptitude and talents</a:t>
            </a:r>
          </a:p>
          <a:p>
            <a:pPr marL="384048" lvl="1" indent="-182880" fontAlgn="auto">
              <a:defRPr/>
            </a:pPr>
            <a:r>
              <a:rPr lang="en-US" sz="2400" dirty="0">
                <a:solidFill>
                  <a:schemeClr val="tx1">
                    <a:lumMod val="75000"/>
                    <a:lumOff val="25000"/>
                  </a:schemeClr>
                </a:solidFill>
              </a:rPr>
              <a:t>What you are born with/talents</a:t>
            </a:r>
          </a:p>
        </p:txBody>
      </p:sp>
      <p:sp>
        <p:nvSpPr>
          <p:cNvPr id="2" name="Date Placeholder 1">
            <a:extLst>
              <a:ext uri="{FF2B5EF4-FFF2-40B4-BE49-F238E27FC236}">
                <a16:creationId xmlns:a16="http://schemas.microsoft.com/office/drawing/2014/main" id="{3E6CCDF5-FC24-431D-8DCD-D172D8DD80C1}"/>
              </a:ext>
            </a:extLst>
          </p:cNvPr>
          <p:cNvSpPr>
            <a:spLocks noGrp="1"/>
          </p:cNvSpPr>
          <p:nvPr>
            <p:ph type="dt" sz="half" idx="10"/>
          </p:nvPr>
        </p:nvSpPr>
        <p:spPr/>
        <p:txBody>
          <a:bodyPr/>
          <a:lstStyle/>
          <a:p>
            <a:r>
              <a:rPr lang="en-US"/>
              <a:t>IT2090</a:t>
            </a:r>
            <a:endParaRPr lang="en-US" dirty="0"/>
          </a:p>
        </p:txBody>
      </p:sp>
      <p:sp>
        <p:nvSpPr>
          <p:cNvPr id="3" name="Footer Placeholder 2">
            <a:extLst>
              <a:ext uri="{FF2B5EF4-FFF2-40B4-BE49-F238E27FC236}">
                <a16:creationId xmlns:a16="http://schemas.microsoft.com/office/drawing/2014/main" id="{E1E7B8B4-63C1-4200-AA2E-5D4A789D07C5}"/>
              </a:ext>
            </a:extLst>
          </p:cNvPr>
          <p:cNvSpPr>
            <a:spLocks noGrp="1"/>
          </p:cNvSpPr>
          <p:nvPr>
            <p:ph type="ftr" sz="quarter" idx="11"/>
          </p:nvPr>
        </p:nvSpPr>
        <p:spPr/>
        <p:txBody>
          <a:bodyPr/>
          <a:lstStyle/>
          <a:p>
            <a:r>
              <a:rPr lang="en-US"/>
              <a:t>Lecture 12 - Entrepreneurship</a:t>
            </a:r>
            <a:endParaRPr lang="en-US" dirty="0"/>
          </a:p>
        </p:txBody>
      </p:sp>
      <p:sp>
        <p:nvSpPr>
          <p:cNvPr id="4" name="Slide Number Placeholder 3">
            <a:extLst>
              <a:ext uri="{FF2B5EF4-FFF2-40B4-BE49-F238E27FC236}">
                <a16:creationId xmlns:a16="http://schemas.microsoft.com/office/drawing/2014/main" id="{A5F69683-E373-4DA6-B8B6-E0A1FE20C860}"/>
              </a:ext>
            </a:extLst>
          </p:cNvPr>
          <p:cNvSpPr>
            <a:spLocks noGrp="1"/>
          </p:cNvSpPr>
          <p:nvPr>
            <p:ph type="sldNum" sz="quarter" idx="12"/>
          </p:nvPr>
        </p:nvSpPr>
        <p:spPr/>
        <p:txBody>
          <a:bodyPr/>
          <a:lstStyle/>
          <a:p>
            <a:fld id="{B5CEABB6-07DC-46E8-9B57-56EC44A396E5}"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 WE</a:t>
            </a:r>
            <a:br>
              <a:rPr lang="en-US" dirty="0"/>
            </a:br>
            <a:br>
              <a:rPr lang="en-US" dirty="0"/>
            </a:br>
            <a:r>
              <a:rPr lang="en-US" dirty="0"/>
              <a:t>https://forms.office.com/r/Bmi3y55aeP</a:t>
            </a:r>
          </a:p>
        </p:txBody>
      </p:sp>
      <p:sp>
        <p:nvSpPr>
          <p:cNvPr id="5" name="Date Placeholder 4">
            <a:extLst>
              <a:ext uri="{FF2B5EF4-FFF2-40B4-BE49-F238E27FC236}">
                <a16:creationId xmlns:a16="http://schemas.microsoft.com/office/drawing/2014/main" id="{820A8263-9816-41CE-9887-2CF3C8F67D89}"/>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765EF797-A1AD-41FD-80D9-3B8D83313ED3}"/>
              </a:ext>
            </a:extLst>
          </p:cNvPr>
          <p:cNvSpPr>
            <a:spLocks noGrp="1"/>
          </p:cNvSpPr>
          <p:nvPr>
            <p:ph type="ftr" sz="quarter" idx="11"/>
          </p:nvPr>
        </p:nvSpPr>
        <p:spPr/>
        <p:txBody>
          <a:body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576B95C2-71FD-4BE4-994C-7DAD3CF0223F}"/>
              </a:ext>
            </a:extLst>
          </p:cNvPr>
          <p:cNvSpPr>
            <a:spLocks noGrp="1"/>
          </p:cNvSpPr>
          <p:nvPr>
            <p:ph type="sldNum" sz="quarter" idx="12"/>
          </p:nvPr>
        </p:nvSpPr>
        <p:spPr/>
        <p:txBody>
          <a:bodyPr/>
          <a:lstStyle/>
          <a:p>
            <a:fld id="{B5CEABB6-07DC-46E8-9B57-56EC44A396E5}" type="slidenum">
              <a:rPr lang="en-US" smtClean="0"/>
              <a:t>2</a:t>
            </a:fld>
            <a:endParaRPr lang="en-US" dirty="0"/>
          </a:p>
        </p:txBody>
      </p:sp>
      <p:pic>
        <p:nvPicPr>
          <p:cNvPr id="2" name="Picture 1">
            <a:extLst>
              <a:ext uri="{FF2B5EF4-FFF2-40B4-BE49-F238E27FC236}">
                <a16:creationId xmlns:a16="http://schemas.microsoft.com/office/drawing/2014/main" id="{C9C068D6-9CFD-471F-B51F-5EEF2D8F7259}"/>
              </a:ext>
            </a:extLst>
          </p:cNvPr>
          <p:cNvPicPr>
            <a:picLocks noChangeAspect="1"/>
          </p:cNvPicPr>
          <p:nvPr/>
        </p:nvPicPr>
        <p:blipFill>
          <a:blip r:embed="rId2"/>
          <a:stretch>
            <a:fillRect/>
          </a:stretch>
        </p:blipFill>
        <p:spPr>
          <a:xfrm>
            <a:off x="6038850" y="857250"/>
            <a:ext cx="5143500" cy="5143500"/>
          </a:xfrm>
          <a:prstGeom prst="rect">
            <a:avLst/>
          </a:prstGeom>
        </p:spPr>
      </p:pic>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8F4DF3E-786D-4D39-B90D-57D7EF627604}"/>
              </a:ext>
            </a:extLst>
          </p:cNvPr>
          <p:cNvSpPr>
            <a:spLocks noGrp="1" noChangeArrowheads="1"/>
          </p:cNvSpPr>
          <p:nvPr>
            <p:ph type="title"/>
          </p:nvPr>
        </p:nvSpPr>
        <p:spPr>
          <a:xfrm>
            <a:off x="2674939" y="617538"/>
            <a:ext cx="7793037" cy="1143000"/>
          </a:xfrm>
        </p:spPr>
        <p:txBody>
          <a:bodyPr/>
          <a:lstStyle/>
          <a:p>
            <a:pPr fontAlgn="auto">
              <a:spcAft>
                <a:spcPts val="0"/>
              </a:spcAft>
              <a:defRPr/>
            </a:pPr>
            <a:r>
              <a:rPr lang="en-US" dirty="0">
                <a:solidFill>
                  <a:schemeClr val="tx1">
                    <a:lumMod val="75000"/>
                    <a:lumOff val="25000"/>
                  </a:schemeClr>
                </a:solidFill>
              </a:rPr>
              <a:t>Key Success Factors</a:t>
            </a:r>
          </a:p>
        </p:txBody>
      </p:sp>
      <p:sp>
        <p:nvSpPr>
          <p:cNvPr id="23" name="Freeform: Shape 22">
            <a:extLst>
              <a:ext uri="{FF2B5EF4-FFF2-40B4-BE49-F238E27FC236}">
                <a16:creationId xmlns:a16="http://schemas.microsoft.com/office/drawing/2014/main" id="{8F425ECD-014D-432D-A0A6-DB815D83E9F6}"/>
              </a:ext>
            </a:extLst>
          </p:cNvPr>
          <p:cNvSpPr/>
          <p:nvPr/>
        </p:nvSpPr>
        <p:spPr>
          <a:xfrm>
            <a:off x="1895476" y="3968750"/>
            <a:ext cx="1781175"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Skills, Expertise &amp; Aptitude</a:t>
            </a:r>
          </a:p>
        </p:txBody>
      </p:sp>
      <p:sp>
        <p:nvSpPr>
          <p:cNvPr id="26" name="Freeform: Shape 25">
            <a:extLst>
              <a:ext uri="{FF2B5EF4-FFF2-40B4-BE49-F238E27FC236}">
                <a16:creationId xmlns:a16="http://schemas.microsoft.com/office/drawing/2014/main" id="{E79BAE3B-0347-42CC-8C1B-88017031F367}"/>
              </a:ext>
            </a:extLst>
          </p:cNvPr>
          <p:cNvSpPr/>
          <p:nvPr/>
        </p:nvSpPr>
        <p:spPr>
          <a:xfrm>
            <a:off x="4098926"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Personal </a:t>
            </a:r>
            <a:r>
              <a:rPr lang="en-US" sz="2100" dirty="0"/>
              <a:t>Attributes</a:t>
            </a:r>
            <a:endParaRPr lang="en-US" sz="2025" dirty="0"/>
          </a:p>
        </p:txBody>
      </p:sp>
      <p:sp>
        <p:nvSpPr>
          <p:cNvPr id="27" name="Freeform: Shape 26">
            <a:extLst>
              <a:ext uri="{FF2B5EF4-FFF2-40B4-BE49-F238E27FC236}">
                <a16:creationId xmlns:a16="http://schemas.microsoft.com/office/drawing/2014/main" id="{7391C258-E14D-467D-B94C-1CAA77BD2718}"/>
              </a:ext>
            </a:extLst>
          </p:cNvPr>
          <p:cNvSpPr/>
          <p:nvPr/>
        </p:nvSpPr>
        <p:spPr>
          <a:xfrm>
            <a:off x="6303963" y="4002089"/>
            <a:ext cx="1782762"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Strong Management Skills</a:t>
            </a:r>
          </a:p>
        </p:txBody>
      </p:sp>
      <p:sp>
        <p:nvSpPr>
          <p:cNvPr id="34" name="Freeform: Shape 33">
            <a:extLst>
              <a:ext uri="{FF2B5EF4-FFF2-40B4-BE49-F238E27FC236}">
                <a16:creationId xmlns:a16="http://schemas.microsoft.com/office/drawing/2014/main" id="{6C89460B-32A3-4D88-A26E-CD0C8367B5DD}"/>
              </a:ext>
            </a:extLst>
          </p:cNvPr>
          <p:cNvSpPr/>
          <p:nvPr/>
        </p:nvSpPr>
        <p:spPr>
          <a:xfrm>
            <a:off x="8509001"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External Factors </a:t>
            </a:r>
          </a:p>
        </p:txBody>
      </p:sp>
      <p:sp>
        <p:nvSpPr>
          <p:cNvPr id="41" name="Freeform: Shape 40">
            <a:extLst>
              <a:ext uri="{FF2B5EF4-FFF2-40B4-BE49-F238E27FC236}">
                <a16:creationId xmlns:a16="http://schemas.microsoft.com/office/drawing/2014/main" id="{5FF1DB9C-043D-4D8B-A85D-173E6215521B}"/>
              </a:ext>
            </a:extLst>
          </p:cNvPr>
          <p:cNvSpPr/>
          <p:nvPr/>
        </p:nvSpPr>
        <p:spPr>
          <a:xfrm>
            <a:off x="4098925" y="2198689"/>
            <a:ext cx="3987800"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700" b="1" dirty="0"/>
              <a:t>Key Success Factors</a:t>
            </a:r>
          </a:p>
        </p:txBody>
      </p:sp>
      <p:cxnSp>
        <p:nvCxnSpPr>
          <p:cNvPr id="52225" name="Straight Connector 52224">
            <a:extLst>
              <a:ext uri="{FF2B5EF4-FFF2-40B4-BE49-F238E27FC236}">
                <a16:creationId xmlns:a16="http://schemas.microsoft.com/office/drawing/2014/main" id="{DA85971E-A482-4970-996A-4C192B5072AB}"/>
              </a:ext>
            </a:extLst>
          </p:cNvPr>
          <p:cNvCxnSpPr/>
          <p:nvPr/>
        </p:nvCxnSpPr>
        <p:spPr>
          <a:xfrm>
            <a:off x="2674939" y="3429000"/>
            <a:ext cx="67468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29" name="Straight Connector 52228">
            <a:extLst>
              <a:ext uri="{FF2B5EF4-FFF2-40B4-BE49-F238E27FC236}">
                <a16:creationId xmlns:a16="http://schemas.microsoft.com/office/drawing/2014/main" id="{E041B9A5-B7F5-4794-9702-47514C74A894}"/>
              </a:ext>
            </a:extLst>
          </p:cNvPr>
          <p:cNvCxnSpPr>
            <a:cxnSpLocks/>
          </p:cNvCxnSpPr>
          <p:nvPr/>
        </p:nvCxnSpPr>
        <p:spPr>
          <a:xfrm flipV="1">
            <a:off x="6096000" y="2870201"/>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060108-DE2C-4C68-B783-07060590E05E}"/>
              </a:ext>
            </a:extLst>
          </p:cNvPr>
          <p:cNvCxnSpPr>
            <a:cxnSpLocks/>
          </p:cNvCxnSpPr>
          <p:nvPr/>
        </p:nvCxnSpPr>
        <p:spPr>
          <a:xfrm flipV="1">
            <a:off x="71389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79AD26-3625-4E5D-BEA0-DB569E77459C}"/>
              </a:ext>
            </a:extLst>
          </p:cNvPr>
          <p:cNvCxnSpPr>
            <a:cxnSpLocks/>
          </p:cNvCxnSpPr>
          <p:nvPr/>
        </p:nvCxnSpPr>
        <p:spPr>
          <a:xfrm flipV="1">
            <a:off x="4975225" y="3430589"/>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4D5CD7-F05E-451A-B713-FE8FE8E3106B}"/>
              </a:ext>
            </a:extLst>
          </p:cNvPr>
          <p:cNvCxnSpPr>
            <a:cxnSpLocks/>
          </p:cNvCxnSpPr>
          <p:nvPr/>
        </p:nvCxnSpPr>
        <p:spPr>
          <a:xfrm flipV="1">
            <a:off x="26558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D84C44-D51B-4E6E-A5F6-779BE0E78349}"/>
              </a:ext>
            </a:extLst>
          </p:cNvPr>
          <p:cNvCxnSpPr>
            <a:cxnSpLocks/>
          </p:cNvCxnSpPr>
          <p:nvPr/>
        </p:nvCxnSpPr>
        <p:spPr>
          <a:xfrm flipV="1">
            <a:off x="9429750" y="3430589"/>
            <a:ext cx="0" cy="549275"/>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0DEB754D-78B7-4838-A589-DE3395E701F6}"/>
              </a:ext>
            </a:extLst>
          </p:cNvPr>
          <p:cNvSpPr>
            <a:spLocks noGrp="1"/>
          </p:cNvSpPr>
          <p:nvPr>
            <p:ph type="dt" sz="half" idx="10"/>
          </p:nvPr>
        </p:nvSpPr>
        <p:spPr/>
        <p:txBody>
          <a:bodyPr/>
          <a:lstStyle/>
          <a:p>
            <a:pPr>
              <a:defRPr/>
            </a:pPr>
            <a:r>
              <a:rPr lang="en-US"/>
              <a:t>IT2090</a:t>
            </a:r>
          </a:p>
        </p:txBody>
      </p:sp>
      <p:sp>
        <p:nvSpPr>
          <p:cNvPr id="3" name="Footer Placeholder 2">
            <a:extLst>
              <a:ext uri="{FF2B5EF4-FFF2-40B4-BE49-F238E27FC236}">
                <a16:creationId xmlns:a16="http://schemas.microsoft.com/office/drawing/2014/main" id="{F589C781-F082-4C61-B428-56B0EA73E2A3}"/>
              </a:ext>
            </a:extLst>
          </p:cNvPr>
          <p:cNvSpPr>
            <a:spLocks noGrp="1"/>
          </p:cNvSpPr>
          <p:nvPr>
            <p:ph type="ftr" sz="quarter" idx="11"/>
          </p:nvPr>
        </p:nvSpPr>
        <p:spPr/>
        <p:txBody>
          <a:bodyPr/>
          <a:lstStyle/>
          <a:p>
            <a:pPr>
              <a:defRPr/>
            </a:pPr>
            <a:r>
              <a:rPr lang="en-US"/>
              <a:t>Lecture 12 - Entrepreneurship</a:t>
            </a:r>
          </a:p>
        </p:txBody>
      </p:sp>
      <p:sp>
        <p:nvSpPr>
          <p:cNvPr id="4" name="Slide Number Placeholder 3">
            <a:extLst>
              <a:ext uri="{FF2B5EF4-FFF2-40B4-BE49-F238E27FC236}">
                <a16:creationId xmlns:a16="http://schemas.microsoft.com/office/drawing/2014/main" id="{1706FB13-C8A3-4519-AF65-9D9CECB7D640}"/>
              </a:ext>
            </a:extLst>
          </p:cNvPr>
          <p:cNvSpPr>
            <a:spLocks noGrp="1"/>
          </p:cNvSpPr>
          <p:nvPr>
            <p:ph type="sldNum" sz="quarter" idx="12"/>
          </p:nvPr>
        </p:nvSpPr>
        <p:spPr/>
        <p:txBody>
          <a:bodyPr/>
          <a:lstStyle/>
          <a:p>
            <a:pPr>
              <a:defRPr/>
            </a:pPr>
            <a:fld id="{5B7135EC-C365-4F1D-A752-3AF0C7D595D6}" type="slidenum">
              <a:rPr lang="en-US" smtClean="0"/>
              <a:pPr>
                <a:defRPr/>
              </a:pPr>
              <a:t>20</a:t>
            </a:fld>
            <a:endParaRPr lang="en-US"/>
          </a:p>
        </p:txBody>
      </p:sp>
    </p:spTree>
    <p:extLst>
      <p:ext uri="{BB962C8B-B14F-4D97-AF65-F5344CB8AC3E}">
        <p14:creationId xmlns:p14="http://schemas.microsoft.com/office/powerpoint/2010/main" val="3699900147"/>
      </p:ext>
    </p:extLst>
  </p:cSld>
  <p:clrMapOvr>
    <a:masterClrMapping/>
  </p:clrMapOvr>
  <p:transition spd="med">
    <p:cover dir="l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7F4BD6-6D69-4255-B29B-60D360B2CFBB}"/>
              </a:ext>
            </a:extLst>
          </p:cNvPr>
          <p:cNvSpPr>
            <a:spLocks noGrp="1"/>
          </p:cNvSpPr>
          <p:nvPr>
            <p:ph type="title"/>
          </p:nvPr>
        </p:nvSpPr>
        <p:spPr>
          <a:xfrm>
            <a:off x="2098676" y="342106"/>
            <a:ext cx="6569075" cy="1449387"/>
          </a:xfrm>
        </p:spPr>
        <p:txBody>
          <a:bodyPr/>
          <a:lstStyle/>
          <a:p>
            <a:pPr fontAlgn="auto">
              <a:spcAft>
                <a:spcPts val="0"/>
              </a:spcAft>
              <a:defRPr/>
            </a:pPr>
            <a:r>
              <a:rPr lang="en-US" dirty="0">
                <a:solidFill>
                  <a:schemeClr val="tx1">
                    <a:lumMod val="75000"/>
                    <a:lumOff val="25000"/>
                  </a:schemeClr>
                </a:solidFill>
              </a:rPr>
              <a:t>Personal Attributes: Common Characteristics</a:t>
            </a:r>
          </a:p>
        </p:txBody>
      </p:sp>
      <p:sp>
        <p:nvSpPr>
          <p:cNvPr id="29700" name="AutoShape 4" descr="Image result for common characteristics of entrepreneurs">
            <a:extLst>
              <a:ext uri="{FF2B5EF4-FFF2-40B4-BE49-F238E27FC236}">
                <a16:creationId xmlns:a16="http://schemas.microsoft.com/office/drawing/2014/main" id="{2F66D1AB-8EAE-4B08-9E17-48B4193D5261}"/>
              </a:ext>
            </a:extLst>
          </p:cNvPr>
          <p:cNvSpPr>
            <a:spLocks noChangeAspect="1" noChangeArrowheads="1"/>
          </p:cNvSpPr>
          <p:nvPr/>
        </p:nvSpPr>
        <p:spPr bwMode="auto">
          <a:xfrm>
            <a:off x="8472489" y="3136900"/>
            <a:ext cx="166687"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11" name="Rectangle 4">
            <a:extLst>
              <a:ext uri="{FF2B5EF4-FFF2-40B4-BE49-F238E27FC236}">
                <a16:creationId xmlns:a16="http://schemas.microsoft.com/office/drawing/2014/main" id="{A5279684-DF58-483A-8D4B-5706A23CC7F8}"/>
              </a:ext>
            </a:extLst>
          </p:cNvPr>
          <p:cNvSpPr txBox="1">
            <a:spLocks noChangeArrowheads="1"/>
          </p:cNvSpPr>
          <p:nvPr/>
        </p:nvSpPr>
        <p:spPr bwMode="auto">
          <a:xfrm>
            <a:off x="5954714" y="1922464"/>
            <a:ext cx="4713287" cy="35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lvl="1" eaLnBrk="1" hangingPunct="1"/>
            <a:r>
              <a:rPr lang="en-US" altLang="en-US" sz="2400" dirty="0"/>
              <a:t>The Right Connections</a:t>
            </a:r>
          </a:p>
          <a:p>
            <a:pPr lvl="1" eaLnBrk="1" hangingPunct="1"/>
            <a:r>
              <a:rPr lang="en-US" altLang="en-US" sz="2400" dirty="0"/>
              <a:t>Exit Preparedness</a:t>
            </a:r>
          </a:p>
          <a:p>
            <a:pPr lvl="1" eaLnBrk="1" hangingPunct="1"/>
            <a:r>
              <a:rPr lang="en-US" altLang="en-US" sz="2400" dirty="0"/>
              <a:t>Ability to Question Themselves</a:t>
            </a:r>
          </a:p>
          <a:p>
            <a:pPr lvl="1" eaLnBrk="1" hangingPunct="1"/>
            <a:r>
              <a:rPr lang="en-US" altLang="en-US" sz="2400" dirty="0"/>
              <a:t>Original thinkers</a:t>
            </a:r>
          </a:p>
          <a:p>
            <a:pPr lvl="1" eaLnBrk="1" hangingPunct="1"/>
            <a:r>
              <a:rPr lang="en-US" altLang="en-US" sz="2400" dirty="0"/>
              <a:t>Take responsibility for own actions</a:t>
            </a:r>
          </a:p>
          <a:p>
            <a:pPr lvl="1" eaLnBrk="1" hangingPunct="1"/>
            <a:r>
              <a:rPr lang="en-US" altLang="en-US" sz="2400" dirty="0"/>
              <a:t>Feel competent and capable</a:t>
            </a:r>
          </a:p>
          <a:p>
            <a:pPr lvl="1" eaLnBrk="1" hangingPunct="1"/>
            <a:r>
              <a:rPr lang="en-US" altLang="en-US" sz="2400" dirty="0"/>
              <a:t>Set high goals and enjoy working toward them</a:t>
            </a:r>
          </a:p>
        </p:txBody>
      </p:sp>
      <p:sp>
        <p:nvSpPr>
          <p:cNvPr id="8" name="Rectangle 4">
            <a:extLst>
              <a:ext uri="{FF2B5EF4-FFF2-40B4-BE49-F238E27FC236}">
                <a16:creationId xmlns:a16="http://schemas.microsoft.com/office/drawing/2014/main" id="{838C601C-4325-458B-8ADA-7A6D2AF388CC}"/>
              </a:ext>
            </a:extLst>
          </p:cNvPr>
          <p:cNvSpPr txBox="1">
            <a:spLocks noChangeArrowheads="1"/>
          </p:cNvSpPr>
          <p:nvPr/>
        </p:nvSpPr>
        <p:spPr bwMode="auto">
          <a:xfrm>
            <a:off x="1600201" y="1874839"/>
            <a:ext cx="4713287" cy="39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lvl="1" eaLnBrk="1" hangingPunct="1"/>
            <a:r>
              <a:rPr lang="en-US" altLang="en-US" sz="2400" dirty="0"/>
              <a:t>Passion and Motivation</a:t>
            </a:r>
          </a:p>
          <a:p>
            <a:pPr lvl="1" eaLnBrk="1" hangingPunct="1"/>
            <a:r>
              <a:rPr lang="en-US" altLang="en-US" sz="2400" dirty="0"/>
              <a:t>Not Afraid to Take Risks - Risk takers</a:t>
            </a:r>
          </a:p>
          <a:p>
            <a:pPr lvl="1" eaLnBrk="1" hangingPunct="1"/>
            <a:r>
              <a:rPr lang="en-US" altLang="en-US" sz="2400" dirty="0"/>
              <a:t>Self-belief, Hard Work and Disciplined Dedication</a:t>
            </a:r>
          </a:p>
          <a:p>
            <a:pPr lvl="1" eaLnBrk="1" hangingPunct="1"/>
            <a:r>
              <a:rPr lang="en-US" altLang="en-US" sz="2400" dirty="0"/>
              <a:t>Adaptable and Flexible</a:t>
            </a:r>
          </a:p>
          <a:p>
            <a:pPr lvl="1" eaLnBrk="1" hangingPunct="1"/>
            <a:r>
              <a:rPr lang="en-US" altLang="en-US" sz="2400" dirty="0"/>
              <a:t>Product and Market Knowledge</a:t>
            </a:r>
          </a:p>
          <a:p>
            <a:pPr lvl="1" eaLnBrk="1" hangingPunct="1"/>
            <a:r>
              <a:rPr lang="en-US" altLang="en-US" sz="2400" dirty="0"/>
              <a:t>Strong Money Management</a:t>
            </a:r>
          </a:p>
          <a:p>
            <a:pPr lvl="1" eaLnBrk="1" hangingPunct="1"/>
            <a:r>
              <a:rPr lang="en-US" altLang="en-US" sz="2400" dirty="0"/>
              <a:t>Effective Planning (Not Over-Planning) Skills</a:t>
            </a:r>
          </a:p>
        </p:txBody>
      </p:sp>
      <p:pic>
        <p:nvPicPr>
          <p:cNvPr id="10" name="Picture 6" descr="Image result for common characteristics of entrepreneurs">
            <a:extLst>
              <a:ext uri="{FF2B5EF4-FFF2-40B4-BE49-F238E27FC236}">
                <a16:creationId xmlns:a16="http://schemas.microsoft.com/office/drawing/2014/main" id="{994A9B06-A0F3-4825-B064-2F22CDAD7D9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1356" y="131326"/>
            <a:ext cx="2203450" cy="172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E71C74D6-2C7F-4D0F-87DF-DF86F73812EE}"/>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228C5F0-5E47-48D0-A424-042C224769F8}"/>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C3D96B69-82EC-46CE-97E3-175A5F91DABB}"/>
              </a:ext>
            </a:extLst>
          </p:cNvPr>
          <p:cNvSpPr>
            <a:spLocks noGrp="1"/>
          </p:cNvSpPr>
          <p:nvPr>
            <p:ph type="sldNum" sz="quarter" idx="12"/>
          </p:nvPr>
        </p:nvSpPr>
        <p:spPr/>
        <p:txBody>
          <a:bodyPr/>
          <a:lstStyle/>
          <a:p>
            <a:fld id="{B5CEABB6-07DC-46E8-9B57-56EC44A396E5}" type="slidenum">
              <a:rPr lang="en-US" smtClean="0"/>
              <a:t>21</a:t>
            </a:fld>
            <a:endParaRPr lang="en-US" dirty="0"/>
          </a:p>
        </p:txBody>
      </p:sp>
    </p:spTree>
    <p:extLst>
      <p:ext uri="{BB962C8B-B14F-4D97-AF65-F5344CB8AC3E}">
        <p14:creationId xmlns:p14="http://schemas.microsoft.com/office/powerpoint/2010/main" val="1540192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AutoShape 4" descr="Image result for common characteristics of entrepreneurs">
            <a:extLst>
              <a:ext uri="{FF2B5EF4-FFF2-40B4-BE49-F238E27FC236}">
                <a16:creationId xmlns:a16="http://schemas.microsoft.com/office/drawing/2014/main" id="{2F66D1AB-8EAE-4B08-9E17-48B4193D5261}"/>
              </a:ext>
            </a:extLst>
          </p:cNvPr>
          <p:cNvSpPr>
            <a:spLocks noChangeAspect="1" noChangeArrowheads="1"/>
          </p:cNvSpPr>
          <p:nvPr/>
        </p:nvSpPr>
        <p:spPr bwMode="auto">
          <a:xfrm>
            <a:off x="8472489" y="3136900"/>
            <a:ext cx="166687"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en-US" altLang="en-US"/>
          </a:p>
        </p:txBody>
      </p:sp>
      <p:sp>
        <p:nvSpPr>
          <p:cNvPr id="6" name="Rectangle 3">
            <a:extLst>
              <a:ext uri="{FF2B5EF4-FFF2-40B4-BE49-F238E27FC236}">
                <a16:creationId xmlns:a16="http://schemas.microsoft.com/office/drawing/2014/main" id="{CDB4CC6C-6632-4146-B644-483490090004}"/>
              </a:ext>
            </a:extLst>
          </p:cNvPr>
          <p:cNvSpPr txBox="1">
            <a:spLocks noChangeArrowheads="1"/>
          </p:cNvSpPr>
          <p:nvPr/>
        </p:nvSpPr>
        <p:spPr bwMode="auto">
          <a:xfrm>
            <a:off x="2147887" y="1981201"/>
            <a:ext cx="3983038"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r>
              <a:rPr lang="en-US" altLang="en-US" sz="2800" dirty="0">
                <a:solidFill>
                  <a:srgbClr val="00B050"/>
                </a:solidFill>
              </a:rPr>
              <a:t>Successful</a:t>
            </a:r>
          </a:p>
          <a:p>
            <a:pPr lvl="1" eaLnBrk="1" hangingPunct="1"/>
            <a:r>
              <a:rPr lang="en-US" altLang="en-US" sz="2800" dirty="0">
                <a:solidFill>
                  <a:srgbClr val="00B050"/>
                </a:solidFill>
              </a:rPr>
              <a:t>Creative and Innovative</a:t>
            </a:r>
          </a:p>
          <a:p>
            <a:pPr lvl="1" eaLnBrk="1" hangingPunct="1"/>
            <a:r>
              <a:rPr lang="en-US" altLang="en-US" sz="2800" dirty="0">
                <a:solidFill>
                  <a:srgbClr val="00B050"/>
                </a:solidFill>
              </a:rPr>
              <a:t>Position themselves in shifting or new markets</a:t>
            </a:r>
          </a:p>
          <a:p>
            <a:pPr lvl="1" eaLnBrk="1" hangingPunct="1"/>
            <a:r>
              <a:rPr lang="en-US" altLang="en-US" sz="2800" dirty="0">
                <a:solidFill>
                  <a:srgbClr val="00B050"/>
                </a:solidFill>
              </a:rPr>
              <a:t>Create new products</a:t>
            </a:r>
          </a:p>
          <a:p>
            <a:pPr lvl="1" eaLnBrk="1" hangingPunct="1"/>
            <a:r>
              <a:rPr lang="en-US" altLang="en-US" sz="2800" dirty="0">
                <a:solidFill>
                  <a:srgbClr val="00B050"/>
                </a:solidFill>
              </a:rPr>
              <a:t>Create new processes</a:t>
            </a:r>
          </a:p>
          <a:p>
            <a:pPr lvl="1" eaLnBrk="1" hangingPunct="1"/>
            <a:r>
              <a:rPr lang="en-US" altLang="en-US" sz="2800" dirty="0">
                <a:solidFill>
                  <a:srgbClr val="00B050"/>
                </a:solidFill>
              </a:rPr>
              <a:t>Create new delivery</a:t>
            </a:r>
          </a:p>
        </p:txBody>
      </p:sp>
      <p:sp>
        <p:nvSpPr>
          <p:cNvPr id="11" name="Rectangle 4">
            <a:extLst>
              <a:ext uri="{FF2B5EF4-FFF2-40B4-BE49-F238E27FC236}">
                <a16:creationId xmlns:a16="http://schemas.microsoft.com/office/drawing/2014/main" id="{A5279684-DF58-483A-8D4B-5706A23CC7F8}"/>
              </a:ext>
            </a:extLst>
          </p:cNvPr>
          <p:cNvSpPr txBox="1">
            <a:spLocks noChangeArrowheads="1"/>
          </p:cNvSpPr>
          <p:nvPr/>
        </p:nvSpPr>
        <p:spPr bwMode="auto">
          <a:xfrm>
            <a:off x="6172200" y="2024063"/>
            <a:ext cx="3856038"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0488" indent="-90488">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382588" indent="-182563">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566738"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749300"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931863" indent="-182563">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13890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18462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23034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2760663" indent="-182563"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r>
              <a:rPr lang="en-US" altLang="en-US" sz="2800" dirty="0">
                <a:solidFill>
                  <a:srgbClr val="FF0000"/>
                </a:solidFill>
              </a:rPr>
              <a:t>Unsuccessful</a:t>
            </a:r>
          </a:p>
          <a:p>
            <a:pPr lvl="1" eaLnBrk="1" hangingPunct="1"/>
            <a:r>
              <a:rPr lang="en-US" altLang="en-US" sz="2800" dirty="0">
                <a:solidFill>
                  <a:srgbClr val="FF0000"/>
                </a:solidFill>
              </a:rPr>
              <a:t>Poor Managers</a:t>
            </a:r>
          </a:p>
          <a:p>
            <a:pPr lvl="1" eaLnBrk="1" hangingPunct="1"/>
            <a:r>
              <a:rPr lang="en-US" altLang="en-US" sz="2800" dirty="0">
                <a:solidFill>
                  <a:srgbClr val="FF0000"/>
                </a:solidFill>
              </a:rPr>
              <a:t>Low work ethic</a:t>
            </a:r>
          </a:p>
          <a:p>
            <a:pPr lvl="1" eaLnBrk="1" hangingPunct="1"/>
            <a:r>
              <a:rPr lang="en-US" altLang="en-US" sz="2800" dirty="0">
                <a:solidFill>
                  <a:srgbClr val="FF0000"/>
                </a:solidFill>
              </a:rPr>
              <a:t>Inefficient</a:t>
            </a:r>
          </a:p>
          <a:p>
            <a:pPr lvl="1" eaLnBrk="1" hangingPunct="1"/>
            <a:r>
              <a:rPr lang="en-US" altLang="en-US" sz="2800" dirty="0">
                <a:solidFill>
                  <a:srgbClr val="FF0000"/>
                </a:solidFill>
              </a:rPr>
              <a:t>Failure to plan and prepare</a:t>
            </a:r>
          </a:p>
          <a:p>
            <a:pPr lvl="1" eaLnBrk="1" hangingPunct="1"/>
            <a:r>
              <a:rPr lang="en-US" altLang="en-US" sz="2800" dirty="0">
                <a:solidFill>
                  <a:srgbClr val="FF0000"/>
                </a:solidFill>
              </a:rPr>
              <a:t>Poor money managers</a:t>
            </a:r>
          </a:p>
          <a:p>
            <a:pPr lvl="1" eaLnBrk="1" hangingPunct="1">
              <a:buFont typeface="Wingdings" panose="05000000000000000000" pitchFamily="2" charset="2"/>
              <a:buNone/>
            </a:pPr>
            <a:endParaRPr lang="en-US" altLang="en-US" sz="1600" dirty="0"/>
          </a:p>
        </p:txBody>
      </p:sp>
      <p:sp>
        <p:nvSpPr>
          <p:cNvPr id="8" name="Title 6">
            <a:extLst>
              <a:ext uri="{FF2B5EF4-FFF2-40B4-BE49-F238E27FC236}">
                <a16:creationId xmlns:a16="http://schemas.microsoft.com/office/drawing/2014/main" id="{FE451D7D-D694-46D8-9AA8-947E6A7FF673}"/>
              </a:ext>
            </a:extLst>
          </p:cNvPr>
          <p:cNvSpPr>
            <a:spLocks noGrp="1"/>
          </p:cNvSpPr>
          <p:nvPr>
            <p:ph type="title"/>
          </p:nvPr>
        </p:nvSpPr>
        <p:spPr>
          <a:xfrm>
            <a:off x="2098676" y="342106"/>
            <a:ext cx="6569075" cy="1449387"/>
          </a:xfrm>
        </p:spPr>
        <p:txBody>
          <a:bodyPr/>
          <a:lstStyle/>
          <a:p>
            <a:pPr fontAlgn="auto">
              <a:spcAft>
                <a:spcPts val="0"/>
              </a:spcAft>
              <a:defRPr/>
            </a:pPr>
            <a:r>
              <a:rPr lang="en-US" dirty="0">
                <a:solidFill>
                  <a:schemeClr val="tx1">
                    <a:lumMod val="75000"/>
                    <a:lumOff val="25000"/>
                  </a:schemeClr>
                </a:solidFill>
              </a:rPr>
              <a:t>Personal Attributes: Common Characteristics</a:t>
            </a:r>
          </a:p>
        </p:txBody>
      </p:sp>
      <p:sp>
        <p:nvSpPr>
          <p:cNvPr id="3" name="Date Placeholder 2">
            <a:extLst>
              <a:ext uri="{FF2B5EF4-FFF2-40B4-BE49-F238E27FC236}">
                <a16:creationId xmlns:a16="http://schemas.microsoft.com/office/drawing/2014/main" id="{26C9231D-AF34-4446-B73B-E8D17D7FF639}"/>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2A6CC8C-D391-4CFC-AD97-2550FF3EF6D4}"/>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5D41B812-B706-4187-AF0A-51067B222E4D}"/>
              </a:ext>
            </a:extLst>
          </p:cNvPr>
          <p:cNvSpPr>
            <a:spLocks noGrp="1"/>
          </p:cNvSpPr>
          <p:nvPr>
            <p:ph type="sldNum" sz="quarter" idx="12"/>
          </p:nvPr>
        </p:nvSpPr>
        <p:spPr/>
        <p:txBody>
          <a:bodyPr/>
          <a:lstStyle/>
          <a:p>
            <a:fld id="{B5CEABB6-07DC-46E8-9B57-56EC44A396E5}" type="slidenum">
              <a:rPr lang="en-US" smtClean="0"/>
              <a:t>22</a:t>
            </a:fld>
            <a:endParaRPr lang="en-US" dirty="0"/>
          </a:p>
        </p:txBody>
      </p:sp>
    </p:spTree>
    <p:extLst>
      <p:ext uri="{BB962C8B-B14F-4D97-AF65-F5344CB8AC3E}">
        <p14:creationId xmlns:p14="http://schemas.microsoft.com/office/powerpoint/2010/main" val="824574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2347A643-5B77-4B4B-8D0F-1E6445837E42}"/>
              </a:ext>
            </a:extLst>
          </p:cNvPr>
          <p:cNvSpPr>
            <a:spLocks noGrp="1" noChangeArrowheads="1"/>
          </p:cNvSpPr>
          <p:nvPr>
            <p:ph type="title"/>
          </p:nvPr>
        </p:nvSpPr>
        <p:spPr/>
        <p:txBody>
          <a:bodyPr/>
          <a:lstStyle/>
          <a:p>
            <a:pPr fontAlgn="auto">
              <a:spcAft>
                <a:spcPts val="0"/>
              </a:spcAft>
              <a:defRPr/>
            </a:pPr>
            <a:r>
              <a:rPr lang="en-US" dirty="0">
                <a:solidFill>
                  <a:schemeClr val="tx1">
                    <a:lumMod val="75000"/>
                    <a:lumOff val="25000"/>
                  </a:schemeClr>
                </a:solidFill>
              </a:rPr>
              <a:t>Personal Attributes</a:t>
            </a:r>
          </a:p>
        </p:txBody>
      </p:sp>
      <p:sp>
        <p:nvSpPr>
          <p:cNvPr id="34819" name="Rectangle 3">
            <a:extLst>
              <a:ext uri="{FF2B5EF4-FFF2-40B4-BE49-F238E27FC236}">
                <a16:creationId xmlns:a16="http://schemas.microsoft.com/office/drawing/2014/main" id="{BDECC5BB-210F-4A25-BDAE-F03F5CD86935}"/>
              </a:ext>
            </a:extLst>
          </p:cNvPr>
          <p:cNvSpPr>
            <a:spLocks noGrp="1" noChangeArrowheads="1"/>
          </p:cNvSpPr>
          <p:nvPr>
            <p:ph idx="1"/>
          </p:nvPr>
        </p:nvSpPr>
        <p:spPr/>
        <p:txBody>
          <a:bodyPr>
            <a:normAutofit fontScale="92500" lnSpcReduction="20000"/>
          </a:bodyPr>
          <a:lstStyle/>
          <a:p>
            <a:r>
              <a:rPr lang="en-US" altLang="en-US" sz="2800" dirty="0"/>
              <a:t>Entrepreneurs are Made, Not Born!</a:t>
            </a:r>
          </a:p>
          <a:p>
            <a:pPr lvl="1"/>
            <a:r>
              <a:rPr lang="en-US" altLang="en-US" dirty="0"/>
              <a:t>Many of these key attributes are developed early in life, with the family environment playing an important role</a:t>
            </a:r>
          </a:p>
          <a:p>
            <a:pPr lvl="2"/>
            <a:r>
              <a:rPr lang="en-US" altLang="en-US" dirty="0"/>
              <a:t>Entrepreneurs tend to have had self employed parents who tend to support and encourage independence, achievement, and responsibility</a:t>
            </a:r>
          </a:p>
          <a:p>
            <a:pPr lvl="2"/>
            <a:r>
              <a:rPr lang="en-US" altLang="en-US" dirty="0"/>
              <a:t>Firstborns tend to have more entrepreneurial attributes because they receive more attention, have to forge their own way, thus creating higher self-confidence</a:t>
            </a:r>
          </a:p>
          <a:p>
            <a:r>
              <a:rPr lang="en-US" altLang="en-US" sz="2800" dirty="0"/>
              <a:t>Entrepreneurial Careers</a:t>
            </a:r>
          </a:p>
          <a:p>
            <a:pPr lvl="1"/>
            <a:r>
              <a:rPr lang="en-US" altLang="en-US" dirty="0"/>
              <a:t>The idea that entrepreneurial success leads to more entrepreneurial activity may explain why many entrepreneurs start multiple companies over the course of their career</a:t>
            </a:r>
          </a:p>
          <a:p>
            <a:pPr lvl="2"/>
            <a:r>
              <a:rPr lang="en-US" altLang="en-US" i="1" u="sng" dirty="0"/>
              <a:t>Corridor Principle</a:t>
            </a:r>
            <a:r>
              <a:rPr lang="en-US" altLang="en-US" dirty="0"/>
              <a:t>- Using one business to start or acquire others and then repeating the process</a:t>
            </a:r>
          </a:p>
          <a:p>
            <a:pPr lvl="2"/>
            <a:r>
              <a:rPr lang="en-US" altLang="en-US" i="1" u="sng" dirty="0"/>
              <a:t>Serial Entrepreneurs</a:t>
            </a:r>
            <a:r>
              <a:rPr lang="en-US" altLang="en-US" dirty="0"/>
              <a:t>- A person who founds and operates multiple companies during one career</a:t>
            </a:r>
          </a:p>
          <a:p>
            <a:pPr lvl="1">
              <a:buFont typeface="Wingdings" panose="05000000000000000000" pitchFamily="2" charset="2"/>
              <a:buNone/>
            </a:pPr>
            <a:endParaRPr lang="en-US" altLang="en-US" dirty="0"/>
          </a:p>
        </p:txBody>
      </p:sp>
      <p:sp>
        <p:nvSpPr>
          <p:cNvPr id="3" name="Date Placeholder 2">
            <a:extLst>
              <a:ext uri="{FF2B5EF4-FFF2-40B4-BE49-F238E27FC236}">
                <a16:creationId xmlns:a16="http://schemas.microsoft.com/office/drawing/2014/main" id="{28DA3E8F-50FA-43A8-9EA0-410BFAC40240}"/>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5D036034-1EB8-4178-99D3-58FB6D676925}"/>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99ECBA96-26B5-470D-BD02-C1F5FF5FCA22}"/>
              </a:ext>
            </a:extLst>
          </p:cNvPr>
          <p:cNvSpPr>
            <a:spLocks noGrp="1"/>
          </p:cNvSpPr>
          <p:nvPr>
            <p:ph type="sldNum" sz="quarter" idx="12"/>
          </p:nvPr>
        </p:nvSpPr>
        <p:spPr/>
        <p:txBody>
          <a:bodyPr/>
          <a:lstStyle/>
          <a:p>
            <a:fld id="{B5CEABB6-07DC-46E8-9B57-56EC44A396E5}" type="slidenum">
              <a:rPr lang="en-US" smtClean="0"/>
              <a:t>23</a:t>
            </a:fld>
            <a:endParaRPr lang="en-US" dirty="0"/>
          </a:p>
        </p:txBody>
      </p:sp>
    </p:spTree>
    <p:extLst>
      <p:ext uri="{BB962C8B-B14F-4D97-AF65-F5344CB8AC3E}">
        <p14:creationId xmlns:p14="http://schemas.microsoft.com/office/powerpoint/2010/main" val="1557618185"/>
      </p:ext>
    </p:extLst>
  </p:cSld>
  <p:clrMapOvr>
    <a:masterClrMapping/>
  </p:clrMapOvr>
  <p:transition spd="med">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81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8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8F4DF3E-786D-4D39-B90D-57D7EF627604}"/>
              </a:ext>
            </a:extLst>
          </p:cNvPr>
          <p:cNvSpPr>
            <a:spLocks noGrp="1" noChangeArrowheads="1"/>
          </p:cNvSpPr>
          <p:nvPr>
            <p:ph type="title"/>
          </p:nvPr>
        </p:nvSpPr>
        <p:spPr>
          <a:xfrm>
            <a:off x="2674939" y="617538"/>
            <a:ext cx="7793037" cy="1143000"/>
          </a:xfrm>
        </p:spPr>
        <p:txBody>
          <a:bodyPr/>
          <a:lstStyle/>
          <a:p>
            <a:pPr fontAlgn="auto">
              <a:spcAft>
                <a:spcPts val="0"/>
              </a:spcAft>
              <a:defRPr/>
            </a:pPr>
            <a:r>
              <a:rPr lang="en-US" dirty="0">
                <a:solidFill>
                  <a:schemeClr val="tx1">
                    <a:lumMod val="75000"/>
                    <a:lumOff val="25000"/>
                  </a:schemeClr>
                </a:solidFill>
              </a:rPr>
              <a:t>Key Success Factors</a:t>
            </a:r>
          </a:p>
        </p:txBody>
      </p:sp>
      <p:sp>
        <p:nvSpPr>
          <p:cNvPr id="23" name="Freeform: Shape 22">
            <a:extLst>
              <a:ext uri="{FF2B5EF4-FFF2-40B4-BE49-F238E27FC236}">
                <a16:creationId xmlns:a16="http://schemas.microsoft.com/office/drawing/2014/main" id="{8F425ECD-014D-432D-A0A6-DB815D83E9F6}"/>
              </a:ext>
            </a:extLst>
          </p:cNvPr>
          <p:cNvSpPr/>
          <p:nvPr/>
        </p:nvSpPr>
        <p:spPr>
          <a:xfrm>
            <a:off x="1895476" y="3968750"/>
            <a:ext cx="1781175"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Skills, Expertise &amp; Aptitude</a:t>
            </a:r>
          </a:p>
        </p:txBody>
      </p:sp>
      <p:sp>
        <p:nvSpPr>
          <p:cNvPr id="26" name="Freeform: Shape 25">
            <a:extLst>
              <a:ext uri="{FF2B5EF4-FFF2-40B4-BE49-F238E27FC236}">
                <a16:creationId xmlns:a16="http://schemas.microsoft.com/office/drawing/2014/main" id="{E79BAE3B-0347-42CC-8C1B-88017031F367}"/>
              </a:ext>
            </a:extLst>
          </p:cNvPr>
          <p:cNvSpPr/>
          <p:nvPr/>
        </p:nvSpPr>
        <p:spPr>
          <a:xfrm>
            <a:off x="4098926"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Personal </a:t>
            </a:r>
            <a:r>
              <a:rPr lang="en-US" sz="2100" dirty="0"/>
              <a:t>Attributes</a:t>
            </a:r>
            <a:endParaRPr lang="en-US" sz="2025" dirty="0"/>
          </a:p>
        </p:txBody>
      </p:sp>
      <p:sp>
        <p:nvSpPr>
          <p:cNvPr id="27" name="Freeform: Shape 26">
            <a:extLst>
              <a:ext uri="{FF2B5EF4-FFF2-40B4-BE49-F238E27FC236}">
                <a16:creationId xmlns:a16="http://schemas.microsoft.com/office/drawing/2014/main" id="{7391C258-E14D-467D-B94C-1CAA77BD2718}"/>
              </a:ext>
            </a:extLst>
          </p:cNvPr>
          <p:cNvSpPr/>
          <p:nvPr/>
        </p:nvSpPr>
        <p:spPr>
          <a:xfrm>
            <a:off x="6303963" y="4002089"/>
            <a:ext cx="1782762"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Strong Management Skills</a:t>
            </a:r>
          </a:p>
        </p:txBody>
      </p:sp>
      <p:sp>
        <p:nvSpPr>
          <p:cNvPr id="34" name="Freeform: Shape 33">
            <a:extLst>
              <a:ext uri="{FF2B5EF4-FFF2-40B4-BE49-F238E27FC236}">
                <a16:creationId xmlns:a16="http://schemas.microsoft.com/office/drawing/2014/main" id="{6C89460B-32A3-4D88-A26E-CD0C8367B5DD}"/>
              </a:ext>
            </a:extLst>
          </p:cNvPr>
          <p:cNvSpPr/>
          <p:nvPr/>
        </p:nvSpPr>
        <p:spPr>
          <a:xfrm>
            <a:off x="8509001"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External Factors </a:t>
            </a:r>
          </a:p>
        </p:txBody>
      </p:sp>
      <p:sp>
        <p:nvSpPr>
          <p:cNvPr id="41" name="Freeform: Shape 40">
            <a:extLst>
              <a:ext uri="{FF2B5EF4-FFF2-40B4-BE49-F238E27FC236}">
                <a16:creationId xmlns:a16="http://schemas.microsoft.com/office/drawing/2014/main" id="{5FF1DB9C-043D-4D8B-A85D-173E6215521B}"/>
              </a:ext>
            </a:extLst>
          </p:cNvPr>
          <p:cNvSpPr/>
          <p:nvPr/>
        </p:nvSpPr>
        <p:spPr>
          <a:xfrm>
            <a:off x="4098925" y="2198689"/>
            <a:ext cx="3987800"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700" b="1" dirty="0"/>
              <a:t>Key Success Factors</a:t>
            </a:r>
          </a:p>
        </p:txBody>
      </p:sp>
      <p:cxnSp>
        <p:nvCxnSpPr>
          <p:cNvPr id="52225" name="Straight Connector 52224">
            <a:extLst>
              <a:ext uri="{FF2B5EF4-FFF2-40B4-BE49-F238E27FC236}">
                <a16:creationId xmlns:a16="http://schemas.microsoft.com/office/drawing/2014/main" id="{DA85971E-A482-4970-996A-4C192B5072AB}"/>
              </a:ext>
            </a:extLst>
          </p:cNvPr>
          <p:cNvCxnSpPr/>
          <p:nvPr/>
        </p:nvCxnSpPr>
        <p:spPr>
          <a:xfrm>
            <a:off x="2674939" y="3429000"/>
            <a:ext cx="67468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29" name="Straight Connector 52228">
            <a:extLst>
              <a:ext uri="{FF2B5EF4-FFF2-40B4-BE49-F238E27FC236}">
                <a16:creationId xmlns:a16="http://schemas.microsoft.com/office/drawing/2014/main" id="{E041B9A5-B7F5-4794-9702-47514C74A894}"/>
              </a:ext>
            </a:extLst>
          </p:cNvPr>
          <p:cNvCxnSpPr>
            <a:cxnSpLocks/>
          </p:cNvCxnSpPr>
          <p:nvPr/>
        </p:nvCxnSpPr>
        <p:spPr>
          <a:xfrm flipV="1">
            <a:off x="6096000" y="2870201"/>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060108-DE2C-4C68-B783-07060590E05E}"/>
              </a:ext>
            </a:extLst>
          </p:cNvPr>
          <p:cNvCxnSpPr>
            <a:cxnSpLocks/>
          </p:cNvCxnSpPr>
          <p:nvPr/>
        </p:nvCxnSpPr>
        <p:spPr>
          <a:xfrm flipV="1">
            <a:off x="71389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79AD26-3625-4E5D-BEA0-DB569E77459C}"/>
              </a:ext>
            </a:extLst>
          </p:cNvPr>
          <p:cNvCxnSpPr>
            <a:cxnSpLocks/>
          </p:cNvCxnSpPr>
          <p:nvPr/>
        </p:nvCxnSpPr>
        <p:spPr>
          <a:xfrm flipV="1">
            <a:off x="4975225" y="3430589"/>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4D5CD7-F05E-451A-B713-FE8FE8E3106B}"/>
              </a:ext>
            </a:extLst>
          </p:cNvPr>
          <p:cNvCxnSpPr>
            <a:cxnSpLocks/>
          </p:cNvCxnSpPr>
          <p:nvPr/>
        </p:nvCxnSpPr>
        <p:spPr>
          <a:xfrm flipV="1">
            <a:off x="26558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D84C44-D51B-4E6E-A5F6-779BE0E78349}"/>
              </a:ext>
            </a:extLst>
          </p:cNvPr>
          <p:cNvCxnSpPr>
            <a:cxnSpLocks/>
          </p:cNvCxnSpPr>
          <p:nvPr/>
        </p:nvCxnSpPr>
        <p:spPr>
          <a:xfrm flipV="1">
            <a:off x="9429750" y="3430589"/>
            <a:ext cx="0" cy="549275"/>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016D152-0073-45E1-BFE5-19B4DF777C04}"/>
              </a:ext>
            </a:extLst>
          </p:cNvPr>
          <p:cNvSpPr>
            <a:spLocks noGrp="1"/>
          </p:cNvSpPr>
          <p:nvPr>
            <p:ph type="dt" sz="half" idx="10"/>
          </p:nvPr>
        </p:nvSpPr>
        <p:spPr/>
        <p:txBody>
          <a:bodyPr/>
          <a:lstStyle/>
          <a:p>
            <a:pPr>
              <a:defRPr/>
            </a:pPr>
            <a:r>
              <a:rPr lang="en-US"/>
              <a:t>IT2090</a:t>
            </a:r>
          </a:p>
        </p:txBody>
      </p:sp>
      <p:sp>
        <p:nvSpPr>
          <p:cNvPr id="3" name="Footer Placeholder 2">
            <a:extLst>
              <a:ext uri="{FF2B5EF4-FFF2-40B4-BE49-F238E27FC236}">
                <a16:creationId xmlns:a16="http://schemas.microsoft.com/office/drawing/2014/main" id="{7DEF8C1C-647D-42E8-9353-7E3D9E0CF4A0}"/>
              </a:ext>
            </a:extLst>
          </p:cNvPr>
          <p:cNvSpPr>
            <a:spLocks noGrp="1"/>
          </p:cNvSpPr>
          <p:nvPr>
            <p:ph type="ftr" sz="quarter" idx="11"/>
          </p:nvPr>
        </p:nvSpPr>
        <p:spPr/>
        <p:txBody>
          <a:bodyPr/>
          <a:lstStyle/>
          <a:p>
            <a:pPr>
              <a:defRPr/>
            </a:pPr>
            <a:r>
              <a:rPr lang="en-US"/>
              <a:t>Lecture 12 - Entrepreneurship</a:t>
            </a:r>
          </a:p>
        </p:txBody>
      </p:sp>
      <p:sp>
        <p:nvSpPr>
          <p:cNvPr id="4" name="Slide Number Placeholder 3">
            <a:extLst>
              <a:ext uri="{FF2B5EF4-FFF2-40B4-BE49-F238E27FC236}">
                <a16:creationId xmlns:a16="http://schemas.microsoft.com/office/drawing/2014/main" id="{0BD7860F-E369-4547-8439-F729AAB5F732}"/>
              </a:ext>
            </a:extLst>
          </p:cNvPr>
          <p:cNvSpPr>
            <a:spLocks noGrp="1"/>
          </p:cNvSpPr>
          <p:nvPr>
            <p:ph type="sldNum" sz="quarter" idx="12"/>
          </p:nvPr>
        </p:nvSpPr>
        <p:spPr/>
        <p:txBody>
          <a:bodyPr/>
          <a:lstStyle/>
          <a:p>
            <a:pPr>
              <a:defRPr/>
            </a:pPr>
            <a:fld id="{5B7135EC-C365-4F1D-A752-3AF0C7D595D6}" type="slidenum">
              <a:rPr lang="en-US" smtClean="0"/>
              <a:pPr>
                <a:defRPr/>
              </a:pPr>
              <a:t>24</a:t>
            </a:fld>
            <a:endParaRPr lang="en-US"/>
          </a:p>
        </p:txBody>
      </p:sp>
    </p:spTree>
    <p:extLst>
      <p:ext uri="{BB962C8B-B14F-4D97-AF65-F5344CB8AC3E}">
        <p14:creationId xmlns:p14="http://schemas.microsoft.com/office/powerpoint/2010/main" val="1979837490"/>
      </p:ext>
    </p:extLst>
  </p:cSld>
  <p:clrMapOvr>
    <a:masterClrMapping/>
  </p:clrMapOvr>
  <p:transition spd="med">
    <p:cover dir="l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CF6E-9C6B-4262-A927-75623135E7DB}"/>
              </a:ext>
            </a:extLst>
          </p:cNvPr>
          <p:cNvSpPr>
            <a:spLocks noGrp="1"/>
          </p:cNvSpPr>
          <p:nvPr>
            <p:ph type="title"/>
          </p:nvPr>
        </p:nvSpPr>
        <p:spPr/>
        <p:txBody>
          <a:bodyPr/>
          <a:lstStyle/>
          <a:p>
            <a:pPr fontAlgn="auto">
              <a:spcAft>
                <a:spcPts val="0"/>
              </a:spcAft>
              <a:defRPr/>
            </a:pPr>
            <a:r>
              <a:rPr lang="en-US" dirty="0">
                <a:solidFill>
                  <a:schemeClr val="tx1">
                    <a:lumMod val="75000"/>
                    <a:lumOff val="25000"/>
                  </a:schemeClr>
                </a:solidFill>
              </a:rPr>
              <a:t>Strong Management Skills</a:t>
            </a:r>
          </a:p>
        </p:txBody>
      </p:sp>
      <p:sp>
        <p:nvSpPr>
          <p:cNvPr id="35843" name="Content Placeholder 2">
            <a:extLst>
              <a:ext uri="{FF2B5EF4-FFF2-40B4-BE49-F238E27FC236}">
                <a16:creationId xmlns:a16="http://schemas.microsoft.com/office/drawing/2014/main" id="{9410AA9C-62D6-4615-8C7C-45EECB33471C}"/>
              </a:ext>
            </a:extLst>
          </p:cNvPr>
          <p:cNvSpPr>
            <a:spLocks noGrp="1"/>
          </p:cNvSpPr>
          <p:nvPr>
            <p:ph idx="1"/>
          </p:nvPr>
        </p:nvSpPr>
        <p:spPr>
          <a:xfrm>
            <a:off x="3962401" y="1905001"/>
            <a:ext cx="3978275" cy="3563937"/>
          </a:xfrm>
        </p:spPr>
        <p:txBody>
          <a:bodyPr/>
          <a:lstStyle/>
          <a:p>
            <a:r>
              <a:rPr lang="en-US" altLang="en-US" sz="2800" dirty="0"/>
              <a:t>Time Management</a:t>
            </a:r>
          </a:p>
          <a:p>
            <a:r>
              <a:rPr lang="en-US" altLang="en-US" sz="2800" dirty="0"/>
              <a:t>Employee Management</a:t>
            </a:r>
          </a:p>
          <a:p>
            <a:r>
              <a:rPr lang="en-US" altLang="en-US" sz="2800" dirty="0"/>
              <a:t>Customer Management</a:t>
            </a:r>
          </a:p>
          <a:p>
            <a:r>
              <a:rPr lang="en-US" altLang="en-US" sz="2800" dirty="0"/>
              <a:t>Sales Management</a:t>
            </a:r>
          </a:p>
          <a:p>
            <a:r>
              <a:rPr lang="en-US" altLang="en-US" sz="2800" dirty="0"/>
              <a:t>Financial Management</a:t>
            </a:r>
          </a:p>
          <a:p>
            <a:r>
              <a:rPr lang="en-US" altLang="en-US" sz="2800" dirty="0"/>
              <a:t>Business Management</a:t>
            </a:r>
          </a:p>
          <a:p>
            <a:endParaRPr lang="en-US" altLang="en-US" sz="2800" dirty="0"/>
          </a:p>
        </p:txBody>
      </p:sp>
      <p:sp>
        <p:nvSpPr>
          <p:cNvPr id="3" name="Date Placeholder 2">
            <a:extLst>
              <a:ext uri="{FF2B5EF4-FFF2-40B4-BE49-F238E27FC236}">
                <a16:creationId xmlns:a16="http://schemas.microsoft.com/office/drawing/2014/main" id="{7A865A60-A28E-4457-8A7C-55DE3F0B37E7}"/>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3F40C036-6B62-4884-860F-34ED9A55F6FE}"/>
              </a:ext>
            </a:extLst>
          </p:cNvPr>
          <p:cNvSpPr>
            <a:spLocks noGrp="1"/>
          </p:cNvSpPr>
          <p:nvPr>
            <p:ph type="ftr" sz="quarter" idx="11"/>
          </p:nvPr>
        </p:nvSpPr>
        <p:spPr/>
        <p:txBody>
          <a:bodyPr/>
          <a:lstStyle/>
          <a:p>
            <a:r>
              <a:rPr lang="en-US"/>
              <a:t>Lecture 12 - Entrepreneurship</a:t>
            </a:r>
            <a:endParaRPr lang="en-US" dirty="0"/>
          </a:p>
        </p:txBody>
      </p:sp>
      <p:sp>
        <p:nvSpPr>
          <p:cNvPr id="5" name="Slide Number Placeholder 4">
            <a:extLst>
              <a:ext uri="{FF2B5EF4-FFF2-40B4-BE49-F238E27FC236}">
                <a16:creationId xmlns:a16="http://schemas.microsoft.com/office/drawing/2014/main" id="{21D2092C-9CFE-41D6-935E-0D8299776AA5}"/>
              </a:ext>
            </a:extLst>
          </p:cNvPr>
          <p:cNvSpPr>
            <a:spLocks noGrp="1"/>
          </p:cNvSpPr>
          <p:nvPr>
            <p:ph type="sldNum" sz="quarter" idx="12"/>
          </p:nvPr>
        </p:nvSpPr>
        <p:spPr/>
        <p:txBody>
          <a:bodyPr/>
          <a:lstStyle/>
          <a:p>
            <a:fld id="{B5CEABB6-07DC-46E8-9B57-56EC44A396E5}" type="slidenum">
              <a:rPr lang="en-US" smtClean="0"/>
              <a:t>25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8F4DF3E-786D-4D39-B90D-57D7EF627604}"/>
              </a:ext>
            </a:extLst>
          </p:cNvPr>
          <p:cNvSpPr>
            <a:spLocks noGrp="1" noChangeArrowheads="1"/>
          </p:cNvSpPr>
          <p:nvPr>
            <p:ph type="title"/>
          </p:nvPr>
        </p:nvSpPr>
        <p:spPr>
          <a:xfrm>
            <a:off x="2674939" y="617538"/>
            <a:ext cx="7793037" cy="1143000"/>
          </a:xfrm>
        </p:spPr>
        <p:txBody>
          <a:bodyPr/>
          <a:lstStyle/>
          <a:p>
            <a:pPr fontAlgn="auto">
              <a:spcAft>
                <a:spcPts val="0"/>
              </a:spcAft>
              <a:defRPr/>
            </a:pPr>
            <a:r>
              <a:rPr lang="en-US" dirty="0">
                <a:solidFill>
                  <a:schemeClr val="tx1">
                    <a:lumMod val="75000"/>
                    <a:lumOff val="25000"/>
                  </a:schemeClr>
                </a:solidFill>
              </a:rPr>
              <a:t>Key Success Factors</a:t>
            </a:r>
          </a:p>
        </p:txBody>
      </p:sp>
      <p:sp>
        <p:nvSpPr>
          <p:cNvPr id="23" name="Freeform: Shape 22">
            <a:extLst>
              <a:ext uri="{FF2B5EF4-FFF2-40B4-BE49-F238E27FC236}">
                <a16:creationId xmlns:a16="http://schemas.microsoft.com/office/drawing/2014/main" id="{8F425ECD-014D-432D-A0A6-DB815D83E9F6}"/>
              </a:ext>
            </a:extLst>
          </p:cNvPr>
          <p:cNvSpPr/>
          <p:nvPr/>
        </p:nvSpPr>
        <p:spPr>
          <a:xfrm>
            <a:off x="1895476" y="3968750"/>
            <a:ext cx="1781175"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Skills, Expertise &amp; Aptitude</a:t>
            </a:r>
          </a:p>
        </p:txBody>
      </p:sp>
      <p:sp>
        <p:nvSpPr>
          <p:cNvPr id="26" name="Freeform: Shape 25">
            <a:extLst>
              <a:ext uri="{FF2B5EF4-FFF2-40B4-BE49-F238E27FC236}">
                <a16:creationId xmlns:a16="http://schemas.microsoft.com/office/drawing/2014/main" id="{E79BAE3B-0347-42CC-8C1B-88017031F367}"/>
              </a:ext>
            </a:extLst>
          </p:cNvPr>
          <p:cNvSpPr/>
          <p:nvPr/>
        </p:nvSpPr>
        <p:spPr>
          <a:xfrm>
            <a:off x="4098926"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Personal </a:t>
            </a:r>
            <a:r>
              <a:rPr lang="en-US" sz="2100" dirty="0"/>
              <a:t>Attributes</a:t>
            </a:r>
            <a:endParaRPr lang="en-US" sz="2025" dirty="0"/>
          </a:p>
        </p:txBody>
      </p:sp>
      <p:sp>
        <p:nvSpPr>
          <p:cNvPr id="27" name="Freeform: Shape 26">
            <a:extLst>
              <a:ext uri="{FF2B5EF4-FFF2-40B4-BE49-F238E27FC236}">
                <a16:creationId xmlns:a16="http://schemas.microsoft.com/office/drawing/2014/main" id="{7391C258-E14D-467D-B94C-1CAA77BD2718}"/>
              </a:ext>
            </a:extLst>
          </p:cNvPr>
          <p:cNvSpPr/>
          <p:nvPr/>
        </p:nvSpPr>
        <p:spPr>
          <a:xfrm>
            <a:off x="6303963" y="4002089"/>
            <a:ext cx="1782762"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Strong Management Skills</a:t>
            </a:r>
          </a:p>
        </p:txBody>
      </p:sp>
      <p:sp>
        <p:nvSpPr>
          <p:cNvPr id="34" name="Freeform: Shape 33">
            <a:extLst>
              <a:ext uri="{FF2B5EF4-FFF2-40B4-BE49-F238E27FC236}">
                <a16:creationId xmlns:a16="http://schemas.microsoft.com/office/drawing/2014/main" id="{6C89460B-32A3-4D88-A26E-CD0C8367B5DD}"/>
              </a:ext>
            </a:extLst>
          </p:cNvPr>
          <p:cNvSpPr/>
          <p:nvPr/>
        </p:nvSpPr>
        <p:spPr>
          <a:xfrm>
            <a:off x="8509001" y="3968750"/>
            <a:ext cx="1782763" cy="890588"/>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a:solidFill>
            <a:srgbClr val="00B0F0"/>
          </a:solidFill>
          <a:ln>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025" dirty="0"/>
              <a:t>External Factors </a:t>
            </a:r>
          </a:p>
        </p:txBody>
      </p:sp>
      <p:sp>
        <p:nvSpPr>
          <p:cNvPr id="41" name="Freeform: Shape 40">
            <a:extLst>
              <a:ext uri="{FF2B5EF4-FFF2-40B4-BE49-F238E27FC236}">
                <a16:creationId xmlns:a16="http://schemas.microsoft.com/office/drawing/2014/main" id="{5FF1DB9C-043D-4D8B-A85D-173E6215521B}"/>
              </a:ext>
            </a:extLst>
          </p:cNvPr>
          <p:cNvSpPr/>
          <p:nvPr/>
        </p:nvSpPr>
        <p:spPr>
          <a:xfrm>
            <a:off x="4098925" y="2198689"/>
            <a:ext cx="3987800" cy="890587"/>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859" tIns="12859" rIns="12859" bIns="12859" spcCol="1270" anchor="ctr"/>
          <a:lstStyle/>
          <a:p>
            <a:pPr algn="ctr" defTabSz="900113">
              <a:lnSpc>
                <a:spcPct val="90000"/>
              </a:lnSpc>
              <a:spcAft>
                <a:spcPct val="35000"/>
              </a:spcAft>
              <a:defRPr/>
            </a:pPr>
            <a:r>
              <a:rPr lang="en-US" sz="2700" b="1" dirty="0"/>
              <a:t>Key Success Factors</a:t>
            </a:r>
          </a:p>
        </p:txBody>
      </p:sp>
      <p:cxnSp>
        <p:nvCxnSpPr>
          <p:cNvPr id="52225" name="Straight Connector 52224">
            <a:extLst>
              <a:ext uri="{FF2B5EF4-FFF2-40B4-BE49-F238E27FC236}">
                <a16:creationId xmlns:a16="http://schemas.microsoft.com/office/drawing/2014/main" id="{DA85971E-A482-4970-996A-4C192B5072AB}"/>
              </a:ext>
            </a:extLst>
          </p:cNvPr>
          <p:cNvCxnSpPr/>
          <p:nvPr/>
        </p:nvCxnSpPr>
        <p:spPr>
          <a:xfrm>
            <a:off x="2674939" y="3429000"/>
            <a:ext cx="67468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29" name="Straight Connector 52228">
            <a:extLst>
              <a:ext uri="{FF2B5EF4-FFF2-40B4-BE49-F238E27FC236}">
                <a16:creationId xmlns:a16="http://schemas.microsoft.com/office/drawing/2014/main" id="{E041B9A5-B7F5-4794-9702-47514C74A894}"/>
              </a:ext>
            </a:extLst>
          </p:cNvPr>
          <p:cNvCxnSpPr>
            <a:cxnSpLocks/>
          </p:cNvCxnSpPr>
          <p:nvPr/>
        </p:nvCxnSpPr>
        <p:spPr>
          <a:xfrm flipV="1">
            <a:off x="6096000" y="2870201"/>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060108-DE2C-4C68-B783-07060590E05E}"/>
              </a:ext>
            </a:extLst>
          </p:cNvPr>
          <p:cNvCxnSpPr>
            <a:cxnSpLocks/>
          </p:cNvCxnSpPr>
          <p:nvPr/>
        </p:nvCxnSpPr>
        <p:spPr>
          <a:xfrm flipV="1">
            <a:off x="71389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79AD26-3625-4E5D-BEA0-DB569E77459C}"/>
              </a:ext>
            </a:extLst>
          </p:cNvPr>
          <p:cNvCxnSpPr>
            <a:cxnSpLocks/>
          </p:cNvCxnSpPr>
          <p:nvPr/>
        </p:nvCxnSpPr>
        <p:spPr>
          <a:xfrm flipV="1">
            <a:off x="4975225" y="3430589"/>
            <a:ext cx="0" cy="549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4D5CD7-F05E-451A-B713-FE8FE8E3106B}"/>
              </a:ext>
            </a:extLst>
          </p:cNvPr>
          <p:cNvCxnSpPr>
            <a:cxnSpLocks/>
          </p:cNvCxnSpPr>
          <p:nvPr/>
        </p:nvCxnSpPr>
        <p:spPr>
          <a:xfrm flipV="1">
            <a:off x="2655888" y="3419475"/>
            <a:ext cx="0" cy="547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D84C44-D51B-4E6E-A5F6-779BE0E78349}"/>
              </a:ext>
            </a:extLst>
          </p:cNvPr>
          <p:cNvCxnSpPr>
            <a:cxnSpLocks/>
          </p:cNvCxnSpPr>
          <p:nvPr/>
        </p:nvCxnSpPr>
        <p:spPr>
          <a:xfrm flipV="1">
            <a:off x="9429750" y="3430589"/>
            <a:ext cx="0" cy="549275"/>
          </a:xfrm>
          <a:prstGeom prst="line">
            <a:avLst/>
          </a:prstGeom>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4B01652A-99FF-4FE2-85C9-5371718410B7}"/>
              </a:ext>
            </a:extLst>
          </p:cNvPr>
          <p:cNvSpPr>
            <a:spLocks noGrp="1"/>
          </p:cNvSpPr>
          <p:nvPr>
            <p:ph type="dt" sz="half" idx="10"/>
          </p:nvPr>
        </p:nvSpPr>
        <p:spPr/>
        <p:txBody>
          <a:bodyPr/>
          <a:lstStyle/>
          <a:p>
            <a:pPr>
              <a:defRPr/>
            </a:pPr>
            <a:r>
              <a:rPr lang="en-US"/>
              <a:t>IT2090</a:t>
            </a:r>
          </a:p>
        </p:txBody>
      </p:sp>
      <p:sp>
        <p:nvSpPr>
          <p:cNvPr id="3" name="Footer Placeholder 2">
            <a:extLst>
              <a:ext uri="{FF2B5EF4-FFF2-40B4-BE49-F238E27FC236}">
                <a16:creationId xmlns:a16="http://schemas.microsoft.com/office/drawing/2014/main" id="{94076F9E-DDA1-4CD9-A1A5-7893895CD5DF}"/>
              </a:ext>
            </a:extLst>
          </p:cNvPr>
          <p:cNvSpPr>
            <a:spLocks noGrp="1"/>
          </p:cNvSpPr>
          <p:nvPr>
            <p:ph type="ftr" sz="quarter" idx="11"/>
          </p:nvPr>
        </p:nvSpPr>
        <p:spPr/>
        <p:txBody>
          <a:bodyPr/>
          <a:lstStyle/>
          <a:p>
            <a:pPr>
              <a:defRPr/>
            </a:pPr>
            <a:r>
              <a:rPr lang="en-US"/>
              <a:t>Lecture 12 - Entrepreneurship</a:t>
            </a:r>
          </a:p>
        </p:txBody>
      </p:sp>
      <p:sp>
        <p:nvSpPr>
          <p:cNvPr id="4" name="Slide Number Placeholder 3">
            <a:extLst>
              <a:ext uri="{FF2B5EF4-FFF2-40B4-BE49-F238E27FC236}">
                <a16:creationId xmlns:a16="http://schemas.microsoft.com/office/drawing/2014/main" id="{34B1038F-EEED-4A7E-BC47-008694B90378}"/>
              </a:ext>
            </a:extLst>
          </p:cNvPr>
          <p:cNvSpPr>
            <a:spLocks noGrp="1"/>
          </p:cNvSpPr>
          <p:nvPr>
            <p:ph type="sldNum" sz="quarter" idx="12"/>
          </p:nvPr>
        </p:nvSpPr>
        <p:spPr/>
        <p:txBody>
          <a:bodyPr/>
          <a:lstStyle/>
          <a:p>
            <a:pPr>
              <a:defRPr/>
            </a:pPr>
            <a:fld id="{5B7135EC-C365-4F1D-A752-3AF0C7D595D6}" type="slidenum">
              <a:rPr lang="en-US" smtClean="0"/>
              <a:pPr>
                <a:defRPr/>
              </a:pPr>
              <a:t>26</a:t>
            </a:fld>
            <a:endParaRPr lang="en-US"/>
          </a:p>
        </p:txBody>
      </p:sp>
    </p:spTree>
    <p:extLst>
      <p:ext uri="{BB962C8B-B14F-4D97-AF65-F5344CB8AC3E}">
        <p14:creationId xmlns:p14="http://schemas.microsoft.com/office/powerpoint/2010/main" val="2753408771"/>
      </p:ext>
    </p:extLst>
  </p:cSld>
  <p:clrMapOvr>
    <a:masterClrMapping/>
  </p:clrMapOvr>
  <p:transition spd="med">
    <p:cover dir="l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48D5-9334-470E-B67C-7E41316BDAB5}"/>
              </a:ext>
            </a:extLst>
          </p:cNvPr>
          <p:cNvSpPr>
            <a:spLocks noGrp="1"/>
          </p:cNvSpPr>
          <p:nvPr>
            <p:ph type="title"/>
          </p:nvPr>
        </p:nvSpPr>
        <p:spPr/>
        <p:txBody>
          <a:bodyPr/>
          <a:lstStyle/>
          <a:p>
            <a:pPr fontAlgn="auto">
              <a:spcAft>
                <a:spcPts val="0"/>
              </a:spcAft>
              <a:defRPr/>
            </a:pPr>
            <a:r>
              <a:rPr lang="en-US" dirty="0">
                <a:solidFill>
                  <a:schemeClr val="tx1">
                    <a:lumMod val="75000"/>
                    <a:lumOff val="25000"/>
                  </a:schemeClr>
                </a:solidFill>
              </a:rPr>
              <a:t>Business Environment</a:t>
            </a:r>
          </a:p>
        </p:txBody>
      </p:sp>
      <p:sp>
        <p:nvSpPr>
          <p:cNvPr id="36867" name="Content Placeholder 2">
            <a:extLst>
              <a:ext uri="{FF2B5EF4-FFF2-40B4-BE49-F238E27FC236}">
                <a16:creationId xmlns:a16="http://schemas.microsoft.com/office/drawing/2014/main" id="{3740CC2D-4DF2-442F-BEC6-1A4FAD01C982}"/>
              </a:ext>
            </a:extLst>
          </p:cNvPr>
          <p:cNvSpPr>
            <a:spLocks noGrp="1"/>
          </p:cNvSpPr>
          <p:nvPr>
            <p:ph idx="1"/>
          </p:nvPr>
        </p:nvSpPr>
        <p:spPr>
          <a:xfrm>
            <a:off x="8001000" y="4341812"/>
            <a:ext cx="3733800" cy="1677988"/>
          </a:xfrm>
        </p:spPr>
        <p:txBody>
          <a:bodyPr>
            <a:normAutofit/>
          </a:bodyPr>
          <a:lstStyle/>
          <a:p>
            <a:r>
              <a:rPr lang="en-US" altLang="en-US" sz="2400" dirty="0"/>
              <a:t>PEST Analysis followed by a SWOT Analysis helps an organization to develop business strategy</a:t>
            </a:r>
          </a:p>
        </p:txBody>
      </p:sp>
      <p:pic>
        <p:nvPicPr>
          <p:cNvPr id="4" name="Picture 3" descr="A screenshot of a cell phone&#10;&#10;Description automatically generated">
            <a:extLst>
              <a:ext uri="{FF2B5EF4-FFF2-40B4-BE49-F238E27FC236}">
                <a16:creationId xmlns:a16="http://schemas.microsoft.com/office/drawing/2014/main" id="{F03E8411-ED2E-41E0-A38A-FB2C127F7299}"/>
              </a:ext>
            </a:extLst>
          </p:cNvPr>
          <p:cNvPicPr>
            <a:picLocks noChangeAspect="1"/>
          </p:cNvPicPr>
          <p:nvPr/>
        </p:nvPicPr>
        <p:blipFill rotWithShape="1">
          <a:blip r:embed="rId2">
            <a:extLst>
              <a:ext uri="{28A0092B-C50C-407E-A947-70E740481C1C}">
                <a14:useLocalDpi xmlns:a14="http://schemas.microsoft.com/office/drawing/2010/main" val="0"/>
              </a:ext>
            </a:extLst>
          </a:blip>
          <a:srcRect t="13815"/>
          <a:stretch/>
        </p:blipFill>
        <p:spPr>
          <a:xfrm>
            <a:off x="2286000" y="1989138"/>
            <a:ext cx="6191250" cy="4030662"/>
          </a:xfrm>
          <a:prstGeom prst="rect">
            <a:avLst/>
          </a:prstGeom>
        </p:spPr>
      </p:pic>
      <p:sp>
        <p:nvSpPr>
          <p:cNvPr id="3" name="Date Placeholder 2">
            <a:extLst>
              <a:ext uri="{FF2B5EF4-FFF2-40B4-BE49-F238E27FC236}">
                <a16:creationId xmlns:a16="http://schemas.microsoft.com/office/drawing/2014/main" id="{C0A43ECC-CF06-46D5-A5C0-00BB841F83B6}"/>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F9FE0D10-E627-4E5C-AA35-0CAACC901EF2}"/>
              </a:ext>
            </a:extLst>
          </p:cNvPr>
          <p:cNvSpPr>
            <a:spLocks noGrp="1"/>
          </p:cNvSpPr>
          <p:nvPr>
            <p:ph type="ftr" sz="quarter" idx="11"/>
          </p:nvPr>
        </p:nvSpPr>
        <p:spPr/>
        <p:txBody>
          <a:bodyPr/>
          <a:lstStyle/>
          <a:p>
            <a:r>
              <a:rPr lang="en-US"/>
              <a:t>Lecture 12 - Entrepreneurship</a:t>
            </a:r>
            <a:endParaRPr lang="en-US" dirty="0"/>
          </a:p>
        </p:txBody>
      </p:sp>
      <p:sp>
        <p:nvSpPr>
          <p:cNvPr id="7" name="Slide Number Placeholder 6">
            <a:extLst>
              <a:ext uri="{FF2B5EF4-FFF2-40B4-BE49-F238E27FC236}">
                <a16:creationId xmlns:a16="http://schemas.microsoft.com/office/drawing/2014/main" id="{C46F9F53-D634-45C3-958F-4DAA62DE8794}"/>
              </a:ext>
            </a:extLst>
          </p:cNvPr>
          <p:cNvSpPr>
            <a:spLocks noGrp="1"/>
          </p:cNvSpPr>
          <p:nvPr>
            <p:ph type="sldNum" sz="quarter" idx="12"/>
          </p:nvPr>
        </p:nvSpPr>
        <p:spPr/>
        <p:txBody>
          <a:bodyPr/>
          <a:lstStyle/>
          <a:p>
            <a:fld id="{B5CEABB6-07DC-46E8-9B57-56EC44A396E5}" type="slidenum">
              <a:rPr lang="en-US" smtClean="0"/>
              <a:t>27</a:t>
            </a:fld>
            <a:endParaRPr lang="en-US" dirty="0"/>
          </a:p>
        </p:txBody>
      </p:sp>
    </p:spTree>
    <p:extLst>
      <p:ext uri="{BB962C8B-B14F-4D97-AF65-F5344CB8AC3E}">
        <p14:creationId xmlns:p14="http://schemas.microsoft.com/office/powerpoint/2010/main" val="1104443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48D5-9334-470E-B67C-7E41316BDAB5}"/>
              </a:ext>
            </a:extLst>
          </p:cNvPr>
          <p:cNvSpPr>
            <a:spLocks noGrp="1"/>
          </p:cNvSpPr>
          <p:nvPr>
            <p:ph type="title"/>
          </p:nvPr>
        </p:nvSpPr>
        <p:spPr/>
        <p:txBody>
          <a:bodyPr/>
          <a:lstStyle/>
          <a:p>
            <a:pPr fontAlgn="auto">
              <a:spcAft>
                <a:spcPts val="0"/>
              </a:spcAft>
              <a:defRPr/>
            </a:pPr>
            <a:r>
              <a:rPr lang="en-US" dirty="0">
                <a:solidFill>
                  <a:schemeClr val="tx1">
                    <a:lumMod val="75000"/>
                    <a:lumOff val="25000"/>
                  </a:schemeClr>
                </a:solidFill>
              </a:rPr>
              <a:t>External Factors</a:t>
            </a:r>
          </a:p>
        </p:txBody>
      </p:sp>
      <p:sp>
        <p:nvSpPr>
          <p:cNvPr id="36867" name="Content Placeholder 2">
            <a:extLst>
              <a:ext uri="{FF2B5EF4-FFF2-40B4-BE49-F238E27FC236}">
                <a16:creationId xmlns:a16="http://schemas.microsoft.com/office/drawing/2014/main" id="{3740CC2D-4DF2-442F-BEC6-1A4FAD01C982}"/>
              </a:ext>
            </a:extLst>
          </p:cNvPr>
          <p:cNvSpPr>
            <a:spLocks noGrp="1"/>
          </p:cNvSpPr>
          <p:nvPr>
            <p:ph idx="1"/>
          </p:nvPr>
        </p:nvSpPr>
        <p:spPr>
          <a:xfrm>
            <a:off x="838200" y="1332544"/>
            <a:ext cx="10515600" cy="4351338"/>
          </a:xfrm>
        </p:spPr>
        <p:txBody>
          <a:bodyPr/>
          <a:lstStyle/>
          <a:p>
            <a:endParaRPr lang="en-US" altLang="en-US" dirty="0"/>
          </a:p>
          <a:p>
            <a:endParaRPr lang="en-US" altLang="en-US" dirty="0"/>
          </a:p>
        </p:txBody>
      </p:sp>
      <p:sp>
        <p:nvSpPr>
          <p:cNvPr id="5" name="TextBox 4">
            <a:extLst>
              <a:ext uri="{FF2B5EF4-FFF2-40B4-BE49-F238E27FC236}">
                <a16:creationId xmlns:a16="http://schemas.microsoft.com/office/drawing/2014/main" id="{8C0BB304-63C3-4441-B820-5C853357BECE}"/>
              </a:ext>
            </a:extLst>
          </p:cNvPr>
          <p:cNvSpPr txBox="1"/>
          <p:nvPr/>
        </p:nvSpPr>
        <p:spPr>
          <a:xfrm>
            <a:off x="2286001" y="1430315"/>
            <a:ext cx="3130263" cy="1938992"/>
          </a:xfrm>
          <a:prstGeom prst="rect">
            <a:avLst/>
          </a:prstGeom>
          <a:noFill/>
        </p:spPr>
        <p:txBody>
          <a:bodyPr wrap="square" rtlCol="0">
            <a:spAutoFit/>
          </a:bodyPr>
          <a:lstStyle/>
          <a:p>
            <a:r>
              <a:rPr lang="en-US" sz="2400" dirty="0">
                <a:solidFill>
                  <a:srgbClr val="7030A0"/>
                </a:solidFill>
                <a:latin typeface="+mn-lt"/>
              </a:rPr>
              <a:t>P</a:t>
            </a:r>
            <a:r>
              <a:rPr lang="en-US" sz="2400" dirty="0">
                <a:solidFill>
                  <a:srgbClr val="FF0000"/>
                </a:solidFill>
                <a:latin typeface="+mn-lt"/>
              </a:rPr>
              <a:t>olitical</a:t>
            </a:r>
          </a:p>
          <a:p>
            <a:r>
              <a:rPr lang="en-US" sz="2400" dirty="0">
                <a:latin typeface="+mn-lt"/>
              </a:rPr>
              <a:t>- Government Policies</a:t>
            </a:r>
          </a:p>
          <a:p>
            <a:r>
              <a:rPr lang="en-US" sz="2400" dirty="0">
                <a:latin typeface="+mn-lt"/>
              </a:rPr>
              <a:t>- Current Legislations</a:t>
            </a:r>
          </a:p>
          <a:p>
            <a:r>
              <a:rPr lang="en-US" sz="2400" dirty="0">
                <a:latin typeface="+mn-lt"/>
              </a:rPr>
              <a:t>- Pressure groups</a:t>
            </a:r>
          </a:p>
          <a:p>
            <a:r>
              <a:rPr lang="en-US" sz="2400" dirty="0">
                <a:latin typeface="+mn-lt"/>
              </a:rPr>
              <a:t>- Wars and conflicts</a:t>
            </a:r>
          </a:p>
        </p:txBody>
      </p:sp>
      <p:sp>
        <p:nvSpPr>
          <p:cNvPr id="7" name="TextBox 6">
            <a:extLst>
              <a:ext uri="{FF2B5EF4-FFF2-40B4-BE49-F238E27FC236}">
                <a16:creationId xmlns:a16="http://schemas.microsoft.com/office/drawing/2014/main" id="{66E2FDD1-F246-4AF5-ADC7-0F88FDD2F5E3}"/>
              </a:ext>
            </a:extLst>
          </p:cNvPr>
          <p:cNvSpPr txBox="1"/>
          <p:nvPr/>
        </p:nvSpPr>
        <p:spPr>
          <a:xfrm>
            <a:off x="2286000" y="3603724"/>
            <a:ext cx="3581400" cy="1938992"/>
          </a:xfrm>
          <a:prstGeom prst="rect">
            <a:avLst/>
          </a:prstGeom>
          <a:noFill/>
        </p:spPr>
        <p:txBody>
          <a:bodyPr wrap="square" rtlCol="0">
            <a:spAutoFit/>
          </a:bodyPr>
          <a:lstStyle/>
          <a:p>
            <a:r>
              <a:rPr lang="en-US" sz="2400" dirty="0">
                <a:solidFill>
                  <a:srgbClr val="7030A0"/>
                </a:solidFill>
                <a:latin typeface="+mn-lt"/>
              </a:rPr>
              <a:t>E</a:t>
            </a:r>
            <a:r>
              <a:rPr lang="en-US" sz="2400" dirty="0">
                <a:solidFill>
                  <a:srgbClr val="FF0000"/>
                </a:solidFill>
                <a:latin typeface="+mn-lt"/>
              </a:rPr>
              <a:t>conomic</a:t>
            </a:r>
          </a:p>
          <a:p>
            <a:r>
              <a:rPr lang="en-US" sz="2400" dirty="0">
                <a:latin typeface="+mn-lt"/>
              </a:rPr>
              <a:t>- Home economic situation</a:t>
            </a:r>
          </a:p>
          <a:p>
            <a:r>
              <a:rPr lang="en-US" sz="2400" dirty="0">
                <a:latin typeface="+mn-lt"/>
              </a:rPr>
              <a:t>- Home economic trends</a:t>
            </a:r>
          </a:p>
          <a:p>
            <a:r>
              <a:rPr lang="en-US" sz="2400" dirty="0">
                <a:latin typeface="+mn-lt"/>
              </a:rPr>
              <a:t>- Interest/Exchange rates</a:t>
            </a:r>
          </a:p>
          <a:p>
            <a:r>
              <a:rPr lang="en-US" sz="2400" dirty="0">
                <a:latin typeface="+mn-lt"/>
              </a:rPr>
              <a:t>- Taxation</a:t>
            </a:r>
          </a:p>
        </p:txBody>
      </p:sp>
      <p:sp>
        <p:nvSpPr>
          <p:cNvPr id="8" name="TextBox 7">
            <a:extLst>
              <a:ext uri="{FF2B5EF4-FFF2-40B4-BE49-F238E27FC236}">
                <a16:creationId xmlns:a16="http://schemas.microsoft.com/office/drawing/2014/main" id="{96EB4CB5-1407-453A-87A2-908258A96A4D}"/>
              </a:ext>
            </a:extLst>
          </p:cNvPr>
          <p:cNvSpPr txBox="1"/>
          <p:nvPr/>
        </p:nvSpPr>
        <p:spPr>
          <a:xfrm>
            <a:off x="6234222" y="1295400"/>
            <a:ext cx="3130263" cy="2308324"/>
          </a:xfrm>
          <a:prstGeom prst="rect">
            <a:avLst/>
          </a:prstGeom>
          <a:noFill/>
        </p:spPr>
        <p:txBody>
          <a:bodyPr wrap="square" rtlCol="0">
            <a:spAutoFit/>
          </a:bodyPr>
          <a:lstStyle/>
          <a:p>
            <a:r>
              <a:rPr lang="en-US" sz="2400" dirty="0">
                <a:solidFill>
                  <a:srgbClr val="7030A0"/>
                </a:solidFill>
                <a:latin typeface="+mn-lt"/>
              </a:rPr>
              <a:t>S</a:t>
            </a:r>
            <a:r>
              <a:rPr lang="en-US" sz="2400" dirty="0">
                <a:solidFill>
                  <a:srgbClr val="FF0000"/>
                </a:solidFill>
                <a:latin typeface="+mn-lt"/>
              </a:rPr>
              <a:t>ocial</a:t>
            </a:r>
          </a:p>
          <a:p>
            <a:r>
              <a:rPr lang="en-US" sz="2400" dirty="0">
                <a:latin typeface="+mn-lt"/>
              </a:rPr>
              <a:t>- Lifestyle trends</a:t>
            </a:r>
          </a:p>
          <a:p>
            <a:r>
              <a:rPr lang="en-US" sz="2400" dirty="0">
                <a:latin typeface="+mn-lt"/>
              </a:rPr>
              <a:t>- Demographics</a:t>
            </a:r>
          </a:p>
          <a:p>
            <a:r>
              <a:rPr lang="en-US" sz="2400" dirty="0">
                <a:latin typeface="+mn-lt"/>
              </a:rPr>
              <a:t>- Consumer opinions</a:t>
            </a:r>
          </a:p>
          <a:p>
            <a:r>
              <a:rPr lang="en-US" sz="2400" dirty="0">
                <a:latin typeface="+mn-lt"/>
              </a:rPr>
              <a:t>- Media views</a:t>
            </a:r>
          </a:p>
          <a:p>
            <a:r>
              <a:rPr lang="en-US" sz="2400" dirty="0">
                <a:latin typeface="+mn-lt"/>
              </a:rPr>
              <a:t>- Role models</a:t>
            </a:r>
          </a:p>
        </p:txBody>
      </p:sp>
      <p:sp>
        <p:nvSpPr>
          <p:cNvPr id="9" name="TextBox 8">
            <a:extLst>
              <a:ext uri="{FF2B5EF4-FFF2-40B4-BE49-F238E27FC236}">
                <a16:creationId xmlns:a16="http://schemas.microsoft.com/office/drawing/2014/main" id="{EB067164-CA01-49BC-A54D-E11487CFC80B}"/>
              </a:ext>
            </a:extLst>
          </p:cNvPr>
          <p:cNvSpPr txBox="1"/>
          <p:nvPr/>
        </p:nvSpPr>
        <p:spPr>
          <a:xfrm>
            <a:off x="6248404" y="3581400"/>
            <a:ext cx="4267197" cy="2677656"/>
          </a:xfrm>
          <a:prstGeom prst="rect">
            <a:avLst/>
          </a:prstGeom>
          <a:noFill/>
        </p:spPr>
        <p:txBody>
          <a:bodyPr wrap="square" rtlCol="0">
            <a:spAutoFit/>
          </a:bodyPr>
          <a:lstStyle/>
          <a:p>
            <a:r>
              <a:rPr lang="en-US" sz="2400" dirty="0">
                <a:solidFill>
                  <a:srgbClr val="7030A0"/>
                </a:solidFill>
                <a:latin typeface="+mn-lt"/>
              </a:rPr>
              <a:t>T</a:t>
            </a:r>
            <a:r>
              <a:rPr lang="en-US" sz="2400" dirty="0">
                <a:solidFill>
                  <a:srgbClr val="FF0000"/>
                </a:solidFill>
                <a:latin typeface="+mn-lt"/>
              </a:rPr>
              <a:t>echnological</a:t>
            </a:r>
          </a:p>
          <a:p>
            <a:r>
              <a:rPr lang="en-US" sz="2400" dirty="0">
                <a:latin typeface="+mn-lt"/>
              </a:rPr>
              <a:t>- Competing technologies</a:t>
            </a:r>
          </a:p>
          <a:p>
            <a:r>
              <a:rPr lang="en-US" sz="2400" dirty="0">
                <a:latin typeface="+mn-lt"/>
              </a:rPr>
              <a:t>- Research funding</a:t>
            </a:r>
          </a:p>
          <a:p>
            <a:r>
              <a:rPr lang="en-US" sz="2400" dirty="0">
                <a:latin typeface="+mn-lt"/>
              </a:rPr>
              <a:t>- Innovation potential</a:t>
            </a:r>
          </a:p>
          <a:p>
            <a:r>
              <a:rPr lang="en-US" sz="2400" dirty="0">
                <a:latin typeface="+mn-lt"/>
              </a:rPr>
              <a:t>- IP issues</a:t>
            </a:r>
          </a:p>
          <a:p>
            <a:r>
              <a:rPr lang="en-US" sz="2400" dirty="0">
                <a:latin typeface="+mn-lt"/>
              </a:rPr>
              <a:t>- Consumer buying mechanisms</a:t>
            </a:r>
          </a:p>
          <a:p>
            <a:endParaRPr lang="en-US" sz="2400" dirty="0">
              <a:latin typeface="+mn-lt"/>
            </a:endParaRPr>
          </a:p>
        </p:txBody>
      </p:sp>
      <p:sp>
        <p:nvSpPr>
          <p:cNvPr id="4" name="Date Placeholder 3">
            <a:extLst>
              <a:ext uri="{FF2B5EF4-FFF2-40B4-BE49-F238E27FC236}">
                <a16:creationId xmlns:a16="http://schemas.microsoft.com/office/drawing/2014/main" id="{56436887-C310-43BE-AEA3-72A4E73ED526}"/>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60A76B7D-2EFC-4231-A956-9EC92D5D00E3}"/>
              </a:ext>
            </a:extLst>
          </p:cNvPr>
          <p:cNvSpPr>
            <a:spLocks noGrp="1"/>
          </p:cNvSpPr>
          <p:nvPr>
            <p:ph type="ftr" sz="quarter" idx="11"/>
          </p:nvPr>
        </p:nvSpPr>
        <p:spPr/>
        <p:txBody>
          <a:bodyPr/>
          <a:lstStyle/>
          <a:p>
            <a:r>
              <a:rPr lang="en-US"/>
              <a:t>Lecture 12 - Entrepreneurship</a:t>
            </a:r>
            <a:endParaRPr lang="en-US" dirty="0"/>
          </a:p>
        </p:txBody>
      </p:sp>
      <p:sp>
        <p:nvSpPr>
          <p:cNvPr id="10" name="Slide Number Placeholder 9">
            <a:extLst>
              <a:ext uri="{FF2B5EF4-FFF2-40B4-BE49-F238E27FC236}">
                <a16:creationId xmlns:a16="http://schemas.microsoft.com/office/drawing/2014/main" id="{CEACDC52-F27B-44E6-9520-748AF6129261}"/>
              </a:ext>
            </a:extLst>
          </p:cNvPr>
          <p:cNvSpPr>
            <a:spLocks noGrp="1"/>
          </p:cNvSpPr>
          <p:nvPr>
            <p:ph type="sldNum" sz="quarter" idx="12"/>
          </p:nvPr>
        </p:nvSpPr>
        <p:spPr/>
        <p:txBody>
          <a:bodyPr/>
          <a:lstStyle/>
          <a:p>
            <a:fld id="{B5CEABB6-07DC-46E8-9B57-56EC44A396E5}"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89FE-E3ED-4E9C-A91E-28BEE0537B65}"/>
              </a:ext>
            </a:extLst>
          </p:cNvPr>
          <p:cNvSpPr>
            <a:spLocks noGrp="1"/>
          </p:cNvSpPr>
          <p:nvPr>
            <p:ph type="title"/>
          </p:nvPr>
        </p:nvSpPr>
        <p:spPr>
          <a:xfrm>
            <a:off x="2346325" y="287339"/>
            <a:ext cx="7543800" cy="1449387"/>
          </a:xfrm>
        </p:spPr>
        <p:txBody>
          <a:bodyPr/>
          <a:lstStyle/>
          <a:p>
            <a:pPr fontAlgn="auto">
              <a:spcAft>
                <a:spcPts val="0"/>
              </a:spcAft>
              <a:defRPr/>
            </a:pPr>
            <a:r>
              <a:rPr lang="en-US">
                <a:solidFill>
                  <a:schemeClr val="tx1">
                    <a:lumMod val="75000"/>
                    <a:lumOff val="25000"/>
                  </a:schemeClr>
                </a:solidFill>
              </a:rPr>
              <a:t>How to Launch a Startup</a:t>
            </a:r>
            <a:endParaRPr lang="en-US" dirty="0">
              <a:solidFill>
                <a:schemeClr val="tx1">
                  <a:lumMod val="75000"/>
                  <a:lumOff val="25000"/>
                </a:schemeClr>
              </a:solidFill>
            </a:endParaRPr>
          </a:p>
        </p:txBody>
      </p:sp>
      <p:pic>
        <p:nvPicPr>
          <p:cNvPr id="7" name="Content Placeholder 6" descr="A close up of text on a white background&#10;&#10;Description automatically generated">
            <a:extLst>
              <a:ext uri="{FF2B5EF4-FFF2-40B4-BE49-F238E27FC236}">
                <a16:creationId xmlns:a16="http://schemas.microsoft.com/office/drawing/2014/main" id="{1B1FBF67-588C-41FC-A05C-821E9CA0B3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52400"/>
            <a:ext cx="7756525" cy="6469675"/>
          </a:xfrm>
        </p:spPr>
      </p:pic>
      <p:sp>
        <p:nvSpPr>
          <p:cNvPr id="5" name="Date Placeholder 4">
            <a:extLst>
              <a:ext uri="{FF2B5EF4-FFF2-40B4-BE49-F238E27FC236}">
                <a16:creationId xmlns:a16="http://schemas.microsoft.com/office/drawing/2014/main" id="{BF3E8918-5454-45D6-A905-DA6755CEDDE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2E9D0B4E-28D6-4BB2-8D5C-5F6097927ACD}"/>
              </a:ext>
            </a:extLst>
          </p:cNvPr>
          <p:cNvSpPr>
            <a:spLocks noGrp="1"/>
          </p:cNvSpPr>
          <p:nvPr>
            <p:ph type="ftr" sz="quarter" idx="11"/>
          </p:nvPr>
        </p:nvSpPr>
        <p:spPr/>
        <p:txBody>
          <a:bodyPr/>
          <a:lstStyle/>
          <a:p>
            <a:r>
              <a:rPr lang="en-US"/>
              <a:t>Lecture 12 - Entrepreneurship</a:t>
            </a:r>
            <a:endParaRPr lang="en-US" dirty="0"/>
          </a:p>
        </p:txBody>
      </p:sp>
      <p:sp>
        <p:nvSpPr>
          <p:cNvPr id="8" name="Slide Number Placeholder 7">
            <a:extLst>
              <a:ext uri="{FF2B5EF4-FFF2-40B4-BE49-F238E27FC236}">
                <a16:creationId xmlns:a16="http://schemas.microsoft.com/office/drawing/2014/main" id="{8C438122-9E41-48C5-94B7-0FC42B8493A7}"/>
              </a:ext>
            </a:extLst>
          </p:cNvPr>
          <p:cNvSpPr>
            <a:spLocks noGrp="1"/>
          </p:cNvSpPr>
          <p:nvPr>
            <p:ph type="sldNum" sz="quarter" idx="12"/>
          </p:nvPr>
        </p:nvSpPr>
        <p:spPr/>
        <p:txBody>
          <a:bodyPr/>
          <a:lstStyle/>
          <a:p>
            <a:fld id="{B5CEABB6-07DC-46E8-9B57-56EC44A396E5}"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 WD</a:t>
            </a:r>
            <a:br>
              <a:rPr lang="en-US" dirty="0"/>
            </a:br>
            <a:br>
              <a:rPr lang="en-US" dirty="0"/>
            </a:br>
            <a:r>
              <a:rPr lang="en-US" dirty="0"/>
              <a:t>https://forms.office.com/r/knKwk8z1NF</a:t>
            </a:r>
          </a:p>
        </p:txBody>
      </p:sp>
      <p:sp>
        <p:nvSpPr>
          <p:cNvPr id="4" name="Date Placeholder 3">
            <a:extLst>
              <a:ext uri="{FF2B5EF4-FFF2-40B4-BE49-F238E27FC236}">
                <a16:creationId xmlns:a16="http://schemas.microsoft.com/office/drawing/2014/main" id="{4DD075F1-39A0-4E81-917F-AF8A44CFD6AF}"/>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A35A8E7C-DE3D-4541-93FA-A9810AA02F9C}"/>
              </a:ext>
            </a:extLst>
          </p:cNvPr>
          <p:cNvSpPr>
            <a:spLocks noGrp="1"/>
          </p:cNvSpPr>
          <p:nvPr>
            <p:ph type="ftr" sz="quarter" idx="11"/>
          </p:nvPr>
        </p:nvSpPr>
        <p:spPr/>
        <p:txBody>
          <a:bodyPr/>
          <a:lstStyle/>
          <a:p>
            <a:r>
              <a:rPr lang="en-US"/>
              <a:t>Lecture 12 - Entrepreneurship</a:t>
            </a:r>
            <a:endParaRPr lang="en-US" dirty="0"/>
          </a:p>
        </p:txBody>
      </p:sp>
      <p:sp>
        <p:nvSpPr>
          <p:cNvPr id="9" name="Slide Number Placeholder 8">
            <a:extLst>
              <a:ext uri="{FF2B5EF4-FFF2-40B4-BE49-F238E27FC236}">
                <a16:creationId xmlns:a16="http://schemas.microsoft.com/office/drawing/2014/main" id="{7F553CFC-9B93-4CF2-A8C9-153BFDECD994}"/>
              </a:ext>
            </a:extLst>
          </p:cNvPr>
          <p:cNvSpPr>
            <a:spLocks noGrp="1"/>
          </p:cNvSpPr>
          <p:nvPr>
            <p:ph type="sldNum" sz="quarter" idx="12"/>
          </p:nvPr>
        </p:nvSpPr>
        <p:spPr/>
        <p:txBody>
          <a:bodyPr/>
          <a:lstStyle/>
          <a:p>
            <a:fld id="{B5CEABB6-07DC-46E8-9B57-56EC44A396E5}" type="slidenum">
              <a:rPr lang="en-US" smtClean="0"/>
              <a:t>3</a:t>
            </a:fld>
            <a:endParaRPr lang="en-US" dirty="0"/>
          </a:p>
        </p:txBody>
      </p:sp>
      <p:pic>
        <p:nvPicPr>
          <p:cNvPr id="2" name="Picture 1">
            <a:extLst>
              <a:ext uri="{FF2B5EF4-FFF2-40B4-BE49-F238E27FC236}">
                <a16:creationId xmlns:a16="http://schemas.microsoft.com/office/drawing/2014/main" id="{65BF59B1-49C9-484B-9C81-0FC5DDABD8AE}"/>
              </a:ext>
            </a:extLst>
          </p:cNvPr>
          <p:cNvPicPr>
            <a:picLocks noChangeAspect="1"/>
          </p:cNvPicPr>
          <p:nvPr/>
        </p:nvPicPr>
        <p:blipFill>
          <a:blip r:embed="rId2"/>
          <a:stretch>
            <a:fillRect/>
          </a:stretch>
        </p:blipFill>
        <p:spPr>
          <a:xfrm>
            <a:off x="6019800" y="838200"/>
            <a:ext cx="5181600" cy="5181600"/>
          </a:xfrm>
          <a:prstGeom prst="rect">
            <a:avLst/>
          </a:prstGeom>
        </p:spPr>
      </p:pic>
    </p:spTree>
    <p:extLst>
      <p:ext uri="{BB962C8B-B14F-4D97-AF65-F5344CB8AC3E}">
        <p14:creationId xmlns:p14="http://schemas.microsoft.com/office/powerpoint/2010/main" val="1775472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A786C-C737-463B-B956-97769988A87A}"/>
              </a:ext>
            </a:extLst>
          </p:cNvPr>
          <p:cNvSpPr>
            <a:spLocks noGrp="1"/>
          </p:cNvSpPr>
          <p:nvPr>
            <p:ph type="sldNum" sz="quarter" idx="12"/>
          </p:nvPr>
        </p:nvSpPr>
        <p:spPr/>
        <p:txBody>
          <a:bodyPr/>
          <a:lstStyle/>
          <a:p>
            <a:pPr>
              <a:defRPr/>
            </a:pPr>
            <a:fld id="{1A3AB7EE-C036-4DB4-BCAD-4CD90E1EAB54}" type="slidenum">
              <a:rPr lang="en-US" altLang="en-US" smtClean="0"/>
              <a:pPr>
                <a:defRPr/>
              </a:pPr>
              <a:t>30</a:t>
            </a:fld>
            <a:endParaRPr lang="en-US" altLang="en-US"/>
          </a:p>
        </p:txBody>
      </p:sp>
      <p:pic>
        <p:nvPicPr>
          <p:cNvPr id="6" name="Picture 5" descr="A screenshot of a cell phone&#10;&#10;Description automatically generated">
            <a:extLst>
              <a:ext uri="{FF2B5EF4-FFF2-40B4-BE49-F238E27FC236}">
                <a16:creationId xmlns:a16="http://schemas.microsoft.com/office/drawing/2014/main" id="{EE4D1142-D3E4-4809-9865-AF14E5BF4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476410"/>
            <a:ext cx="5829300" cy="5771990"/>
          </a:xfrm>
          <a:prstGeom prst="rect">
            <a:avLst/>
          </a:prstGeom>
        </p:spPr>
      </p:pic>
      <p:sp>
        <p:nvSpPr>
          <p:cNvPr id="7" name="TextBox 6">
            <a:extLst>
              <a:ext uri="{FF2B5EF4-FFF2-40B4-BE49-F238E27FC236}">
                <a16:creationId xmlns:a16="http://schemas.microsoft.com/office/drawing/2014/main" id="{6D70038D-CF81-4E69-8CCE-EB9977ABBD4F}"/>
              </a:ext>
            </a:extLst>
          </p:cNvPr>
          <p:cNvSpPr txBox="1"/>
          <p:nvPr/>
        </p:nvSpPr>
        <p:spPr>
          <a:xfrm flipH="1">
            <a:off x="609598" y="5712145"/>
            <a:ext cx="11125201" cy="338554"/>
          </a:xfrm>
          <a:prstGeom prst="rect">
            <a:avLst/>
          </a:prstGeom>
          <a:noFill/>
        </p:spPr>
        <p:txBody>
          <a:bodyPr wrap="square" rtlCol="0">
            <a:spAutoFit/>
          </a:bodyPr>
          <a:lstStyle/>
          <a:p>
            <a:r>
              <a:rPr lang="en-US" sz="1600" dirty="0"/>
              <a:t>Image credit: </a:t>
            </a:r>
            <a:r>
              <a:rPr lang="en-US" sz="1600" dirty="0" err="1"/>
              <a:t>Ganindu</a:t>
            </a:r>
            <a:r>
              <a:rPr lang="en-US" sz="1600" dirty="0"/>
              <a:t> </a:t>
            </a:r>
            <a:r>
              <a:rPr lang="en-US" sz="1600" dirty="0" err="1"/>
              <a:t>Nanayakkara</a:t>
            </a:r>
            <a:r>
              <a:rPr lang="en-US" sz="1600" dirty="0"/>
              <a:t>, second-runner up in the Transportation category of the Verizon Powerful Answers Award</a:t>
            </a:r>
          </a:p>
        </p:txBody>
      </p:sp>
      <p:sp>
        <p:nvSpPr>
          <p:cNvPr id="3" name="Date Placeholder 2">
            <a:extLst>
              <a:ext uri="{FF2B5EF4-FFF2-40B4-BE49-F238E27FC236}">
                <a16:creationId xmlns:a16="http://schemas.microsoft.com/office/drawing/2014/main" id="{562EEE3C-1990-4D78-B3A9-56EF8E428E14}"/>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C6BD79-AC10-46F1-ABDE-D7BEE02F550C}"/>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366673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FDE4-BDCC-494B-B5AE-6B0FF47A4A57}"/>
              </a:ext>
            </a:extLst>
          </p:cNvPr>
          <p:cNvSpPr>
            <a:spLocks noGrp="1"/>
          </p:cNvSpPr>
          <p:nvPr>
            <p:ph type="title"/>
          </p:nvPr>
        </p:nvSpPr>
        <p:spPr>
          <a:xfrm>
            <a:off x="2346325" y="287339"/>
            <a:ext cx="7543800" cy="724693"/>
          </a:xfrm>
        </p:spPr>
        <p:txBody>
          <a:bodyPr/>
          <a:lstStyle/>
          <a:p>
            <a:r>
              <a:rPr lang="en-US" dirty="0"/>
              <a:t>Business Model Canvas</a:t>
            </a:r>
          </a:p>
        </p:txBody>
      </p:sp>
      <p:pic>
        <p:nvPicPr>
          <p:cNvPr id="7" name="Content Placeholder 6" descr="A screenshot of a cell phone&#10;&#10;Description automatically generated">
            <a:extLst>
              <a:ext uri="{FF2B5EF4-FFF2-40B4-BE49-F238E27FC236}">
                <a16:creationId xmlns:a16="http://schemas.microsoft.com/office/drawing/2014/main" id="{6B413778-BD1E-471C-8964-2DC03A3811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975" y="1012032"/>
            <a:ext cx="8318500" cy="4730371"/>
          </a:xfrm>
        </p:spPr>
      </p:pic>
      <p:sp>
        <p:nvSpPr>
          <p:cNvPr id="4" name="Slide Number Placeholder 3">
            <a:extLst>
              <a:ext uri="{FF2B5EF4-FFF2-40B4-BE49-F238E27FC236}">
                <a16:creationId xmlns:a16="http://schemas.microsoft.com/office/drawing/2014/main" id="{03289613-2DFF-4BB2-93D2-04B03019BF9A}"/>
              </a:ext>
            </a:extLst>
          </p:cNvPr>
          <p:cNvSpPr>
            <a:spLocks noGrp="1"/>
          </p:cNvSpPr>
          <p:nvPr>
            <p:ph type="sldNum" sz="quarter" idx="12"/>
          </p:nvPr>
        </p:nvSpPr>
        <p:spPr/>
        <p:txBody>
          <a:bodyPr/>
          <a:lstStyle/>
          <a:p>
            <a:pPr>
              <a:defRPr/>
            </a:pPr>
            <a:fld id="{1A3AB7EE-C036-4DB4-BCAD-4CD90E1EAB54}" type="slidenum">
              <a:rPr lang="en-US" altLang="en-US" smtClean="0"/>
              <a:pPr>
                <a:defRPr/>
              </a:pPr>
              <a:t>31</a:t>
            </a:fld>
            <a:endParaRPr lang="en-US" altLang="en-US"/>
          </a:p>
        </p:txBody>
      </p:sp>
      <p:sp>
        <p:nvSpPr>
          <p:cNvPr id="3" name="TextBox 2">
            <a:extLst>
              <a:ext uri="{FF2B5EF4-FFF2-40B4-BE49-F238E27FC236}">
                <a16:creationId xmlns:a16="http://schemas.microsoft.com/office/drawing/2014/main" id="{F508B2EB-0679-4AB9-8763-6BF8E6AD6FCF}"/>
              </a:ext>
            </a:extLst>
          </p:cNvPr>
          <p:cNvSpPr txBox="1"/>
          <p:nvPr/>
        </p:nvSpPr>
        <p:spPr>
          <a:xfrm flipH="1">
            <a:off x="1886390" y="5701249"/>
            <a:ext cx="3383281" cy="523220"/>
          </a:xfrm>
          <a:prstGeom prst="rect">
            <a:avLst/>
          </a:prstGeom>
          <a:noFill/>
        </p:spPr>
        <p:txBody>
          <a:bodyPr wrap="square" rtlCol="0">
            <a:spAutoFit/>
          </a:bodyPr>
          <a:lstStyle/>
          <a:p>
            <a:r>
              <a:rPr lang="en-US" sz="2800" dirty="0"/>
              <a:t>Alex Osterwalder</a:t>
            </a:r>
          </a:p>
        </p:txBody>
      </p:sp>
      <p:sp>
        <p:nvSpPr>
          <p:cNvPr id="5" name="Date Placeholder 4">
            <a:extLst>
              <a:ext uri="{FF2B5EF4-FFF2-40B4-BE49-F238E27FC236}">
                <a16:creationId xmlns:a16="http://schemas.microsoft.com/office/drawing/2014/main" id="{C7636F7C-0CAD-4A74-8AD2-F3EA90605D86}"/>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F29868BB-AF0A-4BC5-93A6-92582C355A26}"/>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776125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3550EC98-F2DE-4547-A6D0-9AED95A079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085" y="814059"/>
            <a:ext cx="9321830" cy="5229881"/>
          </a:xfrm>
        </p:spPr>
      </p:pic>
      <p:sp>
        <p:nvSpPr>
          <p:cNvPr id="4" name="Slide Number Placeholder 3">
            <a:extLst>
              <a:ext uri="{FF2B5EF4-FFF2-40B4-BE49-F238E27FC236}">
                <a16:creationId xmlns:a16="http://schemas.microsoft.com/office/drawing/2014/main" id="{04F9B37B-8D58-455B-AB0F-980C1B70527A}"/>
              </a:ext>
            </a:extLst>
          </p:cNvPr>
          <p:cNvSpPr>
            <a:spLocks noGrp="1"/>
          </p:cNvSpPr>
          <p:nvPr>
            <p:ph type="sldNum" sz="quarter" idx="12"/>
          </p:nvPr>
        </p:nvSpPr>
        <p:spPr/>
        <p:txBody>
          <a:bodyPr/>
          <a:lstStyle/>
          <a:p>
            <a:pPr>
              <a:defRPr/>
            </a:pPr>
            <a:fld id="{1A3AB7EE-C036-4DB4-BCAD-4CD90E1EAB54}" type="slidenum">
              <a:rPr lang="en-US" altLang="en-US" smtClean="0"/>
              <a:pPr>
                <a:defRPr/>
              </a:pPr>
              <a:t>32</a:t>
            </a:fld>
            <a:endParaRPr lang="en-US" altLang="en-US"/>
          </a:p>
        </p:txBody>
      </p:sp>
      <p:sp>
        <p:nvSpPr>
          <p:cNvPr id="3" name="Date Placeholder 2">
            <a:extLst>
              <a:ext uri="{FF2B5EF4-FFF2-40B4-BE49-F238E27FC236}">
                <a16:creationId xmlns:a16="http://schemas.microsoft.com/office/drawing/2014/main" id="{51421B26-0669-4E60-8642-EAD80C2D9203}"/>
              </a:ext>
            </a:extLst>
          </p:cNvPr>
          <p:cNvSpPr>
            <a:spLocks noGrp="1"/>
          </p:cNvSpPr>
          <p:nvPr>
            <p:ph type="dt" sz="half" idx="10"/>
          </p:nvPr>
        </p:nvSpPr>
        <p:spPr/>
        <p:txBody>
          <a:bodyPr/>
          <a:lstStyle/>
          <a:p>
            <a:r>
              <a:rPr lang="en-US"/>
              <a:t>IT2090</a:t>
            </a:r>
            <a:endParaRPr lang="en-US" dirty="0"/>
          </a:p>
        </p:txBody>
      </p:sp>
      <p:sp>
        <p:nvSpPr>
          <p:cNvPr id="7" name="Footer Placeholder 6">
            <a:extLst>
              <a:ext uri="{FF2B5EF4-FFF2-40B4-BE49-F238E27FC236}">
                <a16:creationId xmlns:a16="http://schemas.microsoft.com/office/drawing/2014/main" id="{46B577C4-487C-47C7-8242-4AC71D238B20}"/>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3256660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C676-C4F2-4E8A-8EF8-A581507B7956}"/>
              </a:ext>
            </a:extLst>
          </p:cNvPr>
          <p:cNvSpPr>
            <a:spLocks noGrp="1"/>
          </p:cNvSpPr>
          <p:nvPr>
            <p:ph type="title"/>
          </p:nvPr>
        </p:nvSpPr>
        <p:spPr>
          <a:xfrm>
            <a:off x="457200" y="820847"/>
            <a:ext cx="3124200" cy="1450757"/>
          </a:xfrm>
        </p:spPr>
        <p:txBody>
          <a:bodyPr/>
          <a:lstStyle/>
          <a:p>
            <a:r>
              <a:rPr lang="en-US" dirty="0"/>
              <a:t>Lean Canvas</a:t>
            </a:r>
          </a:p>
        </p:txBody>
      </p:sp>
      <p:sp>
        <p:nvSpPr>
          <p:cNvPr id="4" name="Slide Number Placeholder 3">
            <a:extLst>
              <a:ext uri="{FF2B5EF4-FFF2-40B4-BE49-F238E27FC236}">
                <a16:creationId xmlns:a16="http://schemas.microsoft.com/office/drawing/2014/main" id="{110AFDF6-E204-458F-9466-A7B952AF46D4}"/>
              </a:ext>
            </a:extLst>
          </p:cNvPr>
          <p:cNvSpPr>
            <a:spLocks noGrp="1"/>
          </p:cNvSpPr>
          <p:nvPr>
            <p:ph type="sldNum" sz="quarter" idx="12"/>
          </p:nvPr>
        </p:nvSpPr>
        <p:spPr/>
        <p:txBody>
          <a:bodyPr/>
          <a:lstStyle/>
          <a:p>
            <a:pPr>
              <a:defRPr/>
            </a:pPr>
            <a:fld id="{1A3AB7EE-C036-4DB4-BCAD-4CD90E1EAB54}" type="slidenum">
              <a:rPr lang="en-US" altLang="en-US" smtClean="0"/>
              <a:pPr>
                <a:defRPr/>
              </a:pPr>
              <a:t>33</a:t>
            </a:fld>
            <a:endParaRPr lang="en-US" altLang="en-US"/>
          </a:p>
        </p:txBody>
      </p:sp>
      <p:pic>
        <p:nvPicPr>
          <p:cNvPr id="5" name="Picture 4">
            <a:extLst>
              <a:ext uri="{FF2B5EF4-FFF2-40B4-BE49-F238E27FC236}">
                <a16:creationId xmlns:a16="http://schemas.microsoft.com/office/drawing/2014/main" id="{2253CAFD-4039-463B-AC3B-C8ACB523634E}"/>
              </a:ext>
            </a:extLst>
          </p:cNvPr>
          <p:cNvPicPr>
            <a:picLocks noChangeAspect="1"/>
          </p:cNvPicPr>
          <p:nvPr/>
        </p:nvPicPr>
        <p:blipFill>
          <a:blip r:embed="rId2"/>
          <a:stretch>
            <a:fillRect/>
          </a:stretch>
        </p:blipFill>
        <p:spPr>
          <a:xfrm>
            <a:off x="4038600" y="367772"/>
            <a:ext cx="7586663" cy="5796668"/>
          </a:xfrm>
          <a:prstGeom prst="rect">
            <a:avLst/>
          </a:prstGeom>
        </p:spPr>
      </p:pic>
      <p:sp>
        <p:nvSpPr>
          <p:cNvPr id="6" name="TextBox 5">
            <a:extLst>
              <a:ext uri="{FF2B5EF4-FFF2-40B4-BE49-F238E27FC236}">
                <a16:creationId xmlns:a16="http://schemas.microsoft.com/office/drawing/2014/main" id="{956F70E1-A6E0-4D24-BF11-6A563A1CFA6E}"/>
              </a:ext>
            </a:extLst>
          </p:cNvPr>
          <p:cNvSpPr txBox="1"/>
          <p:nvPr/>
        </p:nvSpPr>
        <p:spPr>
          <a:xfrm>
            <a:off x="304800" y="2667000"/>
            <a:ext cx="3733800" cy="1815882"/>
          </a:xfrm>
          <a:prstGeom prst="rect">
            <a:avLst/>
          </a:prstGeom>
          <a:noFill/>
        </p:spPr>
        <p:txBody>
          <a:bodyPr wrap="square" rtlCol="0">
            <a:spAutoFit/>
          </a:bodyPr>
          <a:lstStyle/>
          <a:p>
            <a:r>
              <a:rPr lang="en-US" sz="2800" dirty="0"/>
              <a:t>Lean Canvas is a 1-page business plan template created by Ash Maurya, adopted from BMC.</a:t>
            </a:r>
          </a:p>
        </p:txBody>
      </p:sp>
      <p:sp>
        <p:nvSpPr>
          <p:cNvPr id="3" name="Date Placeholder 2">
            <a:extLst>
              <a:ext uri="{FF2B5EF4-FFF2-40B4-BE49-F238E27FC236}">
                <a16:creationId xmlns:a16="http://schemas.microsoft.com/office/drawing/2014/main" id="{76AFCD6C-5643-46B2-B971-1D2C1A914207}"/>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BDE4B2C1-E27A-4D69-955E-61CBF349D5B8}"/>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1297834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7304A-6A13-4900-9C73-57F9B33CC0DE}"/>
              </a:ext>
            </a:extLst>
          </p:cNvPr>
          <p:cNvSpPr>
            <a:spLocks noGrp="1"/>
          </p:cNvSpPr>
          <p:nvPr>
            <p:ph type="title"/>
          </p:nvPr>
        </p:nvSpPr>
        <p:spPr>
          <a:xfrm>
            <a:off x="2346960" y="286604"/>
            <a:ext cx="7543800" cy="1450757"/>
          </a:xfrm>
        </p:spPr>
        <p:txBody>
          <a:bodyPr>
            <a:normAutofit/>
          </a:bodyPr>
          <a:lstStyle/>
          <a:p>
            <a:pPr fontAlgn="auto">
              <a:spcAft>
                <a:spcPts val="0"/>
              </a:spcAft>
              <a:defRPr/>
            </a:pPr>
            <a:r>
              <a:rPr lang="en-US" dirty="0"/>
              <a:t>Group Work</a:t>
            </a:r>
          </a:p>
        </p:txBody>
      </p:sp>
      <p:graphicFrame>
        <p:nvGraphicFramePr>
          <p:cNvPr id="37892" name="Content Placeholder 2">
            <a:extLst>
              <a:ext uri="{FF2B5EF4-FFF2-40B4-BE49-F238E27FC236}">
                <a16:creationId xmlns:a16="http://schemas.microsoft.com/office/drawing/2014/main" id="{F7C85F6C-4859-40A5-B74C-C75427990B49}"/>
              </a:ext>
            </a:extLst>
          </p:cNvPr>
          <p:cNvGraphicFramePr>
            <a:graphicFrameLocks noGrp="1"/>
          </p:cNvGraphicFramePr>
          <p:nvPr>
            <p:ph idx="1"/>
            <p:extLst>
              <p:ext uri="{D42A27DB-BD31-4B8C-83A1-F6EECF244321}">
                <p14:modId xmlns:p14="http://schemas.microsoft.com/office/powerpoint/2010/main" val="1049626301"/>
              </p:ext>
            </p:extLst>
          </p:nvPr>
        </p:nvGraphicFramePr>
        <p:xfrm>
          <a:off x="2346722" y="1752600"/>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86C274D3-75C1-47E0-A40F-751004D8480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DAD5ADBE-C2CE-4D51-A642-145478360222}"/>
              </a:ext>
            </a:extLst>
          </p:cNvPr>
          <p:cNvSpPr>
            <a:spLocks noGrp="1"/>
          </p:cNvSpPr>
          <p:nvPr>
            <p:ph type="ftr" sz="quarter" idx="11"/>
          </p:nvPr>
        </p:nvSpPr>
        <p:spPr/>
        <p:txBody>
          <a:bodyPr/>
          <a:lstStyle/>
          <a:p>
            <a:r>
              <a:rPr lang="en-US"/>
              <a:t>Lecture 12 - Entrepreneurship</a:t>
            </a:r>
            <a:endParaRPr lang="en-US" dirty="0"/>
          </a:p>
        </p:txBody>
      </p:sp>
      <p:sp>
        <p:nvSpPr>
          <p:cNvPr id="6" name="Slide Number Placeholder 5">
            <a:extLst>
              <a:ext uri="{FF2B5EF4-FFF2-40B4-BE49-F238E27FC236}">
                <a16:creationId xmlns:a16="http://schemas.microsoft.com/office/drawing/2014/main" id="{7FC580E7-9014-4671-B44B-0FC3D0C92E99}"/>
              </a:ext>
            </a:extLst>
          </p:cNvPr>
          <p:cNvSpPr>
            <a:spLocks noGrp="1"/>
          </p:cNvSpPr>
          <p:nvPr>
            <p:ph type="sldNum" sz="quarter" idx="12"/>
          </p:nvPr>
        </p:nvSpPr>
        <p:spPr/>
        <p:txBody>
          <a:bodyPr/>
          <a:lstStyle/>
          <a:p>
            <a:fld id="{B5CEABB6-07DC-46E8-9B57-56EC44A396E5}"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2" name="Date Placeholder 1">
            <a:extLst>
              <a:ext uri="{FF2B5EF4-FFF2-40B4-BE49-F238E27FC236}">
                <a16:creationId xmlns:a16="http://schemas.microsoft.com/office/drawing/2014/main" id="{501386F9-C082-4FEB-9E4A-A37B82511DCD}"/>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CB1D2181-B710-4579-BEF1-ADECA46AC846}"/>
              </a:ext>
            </a:extLst>
          </p:cNvPr>
          <p:cNvSpPr>
            <a:spLocks noGrp="1"/>
          </p:cNvSpPr>
          <p:nvPr>
            <p:ph type="ftr" sz="quarter" idx="11"/>
          </p:nvPr>
        </p:nvSpPr>
        <p:spPr/>
        <p:txBody>
          <a:bodyPr/>
          <a:lstStyle/>
          <a:p>
            <a:r>
              <a:rPr lang="en-US"/>
              <a:t>Lecture 12 - Entrepreneurship</a:t>
            </a:r>
            <a:endParaRPr lang="en-US" dirty="0"/>
          </a:p>
        </p:txBody>
      </p:sp>
      <p:sp>
        <p:nvSpPr>
          <p:cNvPr id="8" name="Slide Number Placeholder 7">
            <a:extLst>
              <a:ext uri="{FF2B5EF4-FFF2-40B4-BE49-F238E27FC236}">
                <a16:creationId xmlns:a16="http://schemas.microsoft.com/office/drawing/2014/main" id="{C1B2C05E-C4BF-41C7-8AD0-9D356886E8F8}"/>
              </a:ext>
            </a:extLst>
          </p:cNvPr>
          <p:cNvSpPr>
            <a:spLocks noGrp="1"/>
          </p:cNvSpPr>
          <p:nvPr>
            <p:ph type="sldNum" sz="quarter" idx="12"/>
          </p:nvPr>
        </p:nvSpPr>
        <p:spPr/>
        <p:txBody>
          <a:bodyPr/>
          <a:lstStyle/>
          <a:p>
            <a:fld id="{B5CEABB6-07DC-46E8-9B57-56EC44A396E5}" type="slidenum">
              <a:rPr lang="en-US" smtClean="0"/>
              <a:t>35</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385" y="2057400"/>
            <a:ext cx="8361229" cy="1086237"/>
          </a:xfrm>
        </p:spPr>
        <p:txBody>
          <a:bodyPr>
            <a:normAutofit/>
          </a:bodyPr>
          <a:lstStyle/>
          <a:p>
            <a:r>
              <a:rPr lang="en-US" dirty="0"/>
              <a:t>Entrepreneurship</a:t>
            </a:r>
          </a:p>
        </p:txBody>
      </p:sp>
    </p:spTree>
    <p:extLst>
      <p:ext uri="{BB962C8B-B14F-4D97-AF65-F5344CB8AC3E}">
        <p14:creationId xmlns:p14="http://schemas.microsoft.com/office/powerpoint/2010/main" val="430898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BF050B1-F79A-4C77-80C3-5FF5408C204A}"/>
              </a:ext>
            </a:extLst>
          </p:cNvPr>
          <p:cNvSpPr>
            <a:spLocks noGrp="1"/>
          </p:cNvSpPr>
          <p:nvPr>
            <p:ph type="subTitle" idx="1"/>
          </p:nvPr>
        </p:nvSpPr>
        <p:spPr>
          <a:xfrm>
            <a:off x="2349500" y="4456113"/>
            <a:ext cx="7543800" cy="1143000"/>
          </a:xfrm>
        </p:spPr>
        <p:txBody>
          <a:bodyPr rtlCol="0"/>
          <a:lstStyle/>
          <a:p>
            <a:pPr fontAlgn="auto">
              <a:defRPr/>
            </a:pPr>
            <a:endParaRPr lang="en-US" dirty="0"/>
          </a:p>
        </p:txBody>
      </p:sp>
      <p:pic>
        <p:nvPicPr>
          <p:cNvPr id="27655" name="Picture 2" descr="Walt Disney සඳහා පින්තුර ප්‍රතිඵල">
            <a:extLst>
              <a:ext uri="{FF2B5EF4-FFF2-40B4-BE49-F238E27FC236}">
                <a16:creationId xmlns:a16="http://schemas.microsoft.com/office/drawing/2014/main" id="{23E3011D-172D-4474-A48B-CB0316765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927" y="1475453"/>
            <a:ext cx="2911077" cy="173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2" descr="J.K. Rowling සඳහා පින්තුර ප්‍රතිඵල">
            <a:extLst>
              <a:ext uri="{FF2B5EF4-FFF2-40B4-BE49-F238E27FC236}">
                <a16:creationId xmlns:a16="http://schemas.microsoft.com/office/drawing/2014/main" id="{D2C250CF-2A95-4F18-9AE7-98DAF1FFA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4801" y="1475453"/>
            <a:ext cx="1982398" cy="218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2" descr="අදාළ රූපය">
            <a:extLst>
              <a:ext uri="{FF2B5EF4-FFF2-40B4-BE49-F238E27FC236}">
                <a16:creationId xmlns:a16="http://schemas.microsoft.com/office/drawing/2014/main" id="{56B4633F-56D0-4A2B-8279-A1D8F70B06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5220" y="3922666"/>
            <a:ext cx="2502556" cy="187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2" descr="Bill Gates සඳහා පින්තුර ප්‍රතිඵල">
            <a:extLst>
              <a:ext uri="{FF2B5EF4-FFF2-40B4-BE49-F238E27FC236}">
                <a16:creationId xmlns:a16="http://schemas.microsoft.com/office/drawing/2014/main" id="{40A9D036-87F9-428A-9020-FA70F52707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360"/>
          <a:stretch>
            <a:fillRect/>
          </a:stretch>
        </p:blipFill>
        <p:spPr bwMode="auto">
          <a:xfrm>
            <a:off x="7155365" y="4011470"/>
            <a:ext cx="3083069" cy="184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2" descr="Image result for famous entrepreneurs in sri lanka">
            <a:extLst>
              <a:ext uri="{FF2B5EF4-FFF2-40B4-BE49-F238E27FC236}">
                <a16:creationId xmlns:a16="http://schemas.microsoft.com/office/drawing/2014/main" id="{B902E88A-C184-4637-A067-029ED6C7E7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19746" r="11040"/>
          <a:stretch>
            <a:fillRect/>
          </a:stretch>
        </p:blipFill>
        <p:spPr bwMode="auto">
          <a:xfrm>
            <a:off x="7391997" y="1463244"/>
            <a:ext cx="2517662" cy="2038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2" descr="Image result for Mark Zuckerberg">
            <a:extLst>
              <a:ext uri="{FF2B5EF4-FFF2-40B4-BE49-F238E27FC236}">
                <a16:creationId xmlns:a16="http://schemas.microsoft.com/office/drawing/2014/main" id="{15ACD69E-75EE-4E93-85BC-3B38950709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9596" r="24567"/>
          <a:stretch>
            <a:fillRect/>
          </a:stretch>
        </p:blipFill>
        <p:spPr bwMode="auto">
          <a:xfrm>
            <a:off x="4692928" y="3936953"/>
            <a:ext cx="2227284" cy="190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D0093807-D65E-463B-8C1F-6F43094BF680}"/>
              </a:ext>
            </a:extLst>
          </p:cNvPr>
          <p:cNvSpPr/>
          <p:nvPr/>
        </p:nvSpPr>
        <p:spPr>
          <a:xfrm rot="19962889">
            <a:off x="3520043" y="3005372"/>
            <a:ext cx="4848606" cy="992579"/>
          </a:xfrm>
          <a:prstGeom prst="rect">
            <a:avLst/>
          </a:prstGeom>
          <a:solidFill>
            <a:schemeClr val="bg1"/>
          </a:solidFill>
        </p:spPr>
        <p:txBody>
          <a:bodyPr lIns="68580" tIns="34290" rIns="68580" bIns="34290">
            <a:spAutoFit/>
          </a:bodyPr>
          <a:lstStyle/>
          <a:p>
            <a:pPr algn="ctr">
              <a:defRPr/>
            </a:pP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entrepreneurs</a:t>
            </a:r>
          </a:p>
        </p:txBody>
      </p:sp>
      <p:sp>
        <p:nvSpPr>
          <p:cNvPr id="13" name="Title 1">
            <a:extLst>
              <a:ext uri="{FF2B5EF4-FFF2-40B4-BE49-F238E27FC236}">
                <a16:creationId xmlns:a16="http://schemas.microsoft.com/office/drawing/2014/main" id="{04297D0F-D800-4F73-B428-696C7297CBAC}"/>
              </a:ext>
            </a:extLst>
          </p:cNvPr>
          <p:cNvSpPr txBox="1">
            <a:spLocks/>
          </p:cNvSpPr>
          <p:nvPr/>
        </p:nvSpPr>
        <p:spPr>
          <a:xfrm>
            <a:off x="2057401" y="287339"/>
            <a:ext cx="7934905" cy="1038225"/>
          </a:xfrm>
          <a:prstGeom prst="rect">
            <a:avLst/>
          </a:prstGeom>
        </p:spPr>
        <p:txBody>
          <a:bodyPr anchor="b">
            <a:normAutofit fontScale="550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fontAlgn="auto">
              <a:spcAft>
                <a:spcPts val="0"/>
              </a:spcAft>
              <a:defRPr/>
            </a:pPr>
            <a:r>
              <a:rPr lang="en-US" dirty="0"/>
              <a:t>Do You Know These Personalities?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BF050B1-F79A-4C77-80C3-5FF5408C204A}"/>
              </a:ext>
            </a:extLst>
          </p:cNvPr>
          <p:cNvSpPr>
            <a:spLocks noGrp="1"/>
          </p:cNvSpPr>
          <p:nvPr>
            <p:ph type="subTitle" idx="1"/>
          </p:nvPr>
        </p:nvSpPr>
        <p:spPr>
          <a:xfrm>
            <a:off x="2349500" y="4456113"/>
            <a:ext cx="7543800" cy="1143000"/>
          </a:xfrm>
        </p:spPr>
        <p:txBody>
          <a:bodyPr rtlCol="0"/>
          <a:lstStyle/>
          <a:p>
            <a:pPr fontAlgn="auto">
              <a:defRPr/>
            </a:pPr>
            <a:endParaRPr lang="en-US" dirty="0"/>
          </a:p>
        </p:txBody>
      </p:sp>
      <p:pic>
        <p:nvPicPr>
          <p:cNvPr id="27655" name="Picture 2" descr="Walt Disney සඳහා පින්තුර ප්‍රතිඵල">
            <a:hlinkClick r:id="rId3" action="ppaction://hlinkfile"/>
            <a:extLst>
              <a:ext uri="{FF2B5EF4-FFF2-40B4-BE49-F238E27FC236}">
                <a16:creationId xmlns:a16="http://schemas.microsoft.com/office/drawing/2014/main" id="{23E3011D-172D-4474-A48B-CB0316765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220" y="1475453"/>
            <a:ext cx="2911077" cy="173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2" descr="J.K. Rowling සඳහා පින්තුර ප්‍රතිඵල">
            <a:hlinkClick r:id="rId5" action="ppaction://hlinkfile"/>
            <a:extLst>
              <a:ext uri="{FF2B5EF4-FFF2-40B4-BE49-F238E27FC236}">
                <a16:creationId xmlns:a16="http://schemas.microsoft.com/office/drawing/2014/main" id="{D2C250CF-2A95-4F18-9AE7-98DAF1FFA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4801" y="1475453"/>
            <a:ext cx="1982398" cy="218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2" descr="අදාළ රූපය">
            <a:extLst>
              <a:ext uri="{FF2B5EF4-FFF2-40B4-BE49-F238E27FC236}">
                <a16:creationId xmlns:a16="http://schemas.microsoft.com/office/drawing/2014/main" id="{56B4633F-56D0-4A2B-8279-A1D8F70B06B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55220" y="4144633"/>
            <a:ext cx="2502556" cy="187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2" descr="Bill Gates සඳහා පින්තුර ප්‍රතිඵල">
            <a:extLst>
              <a:ext uri="{FF2B5EF4-FFF2-40B4-BE49-F238E27FC236}">
                <a16:creationId xmlns:a16="http://schemas.microsoft.com/office/drawing/2014/main" id="{40A9D036-87F9-428A-9020-FA70F52707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360"/>
          <a:stretch>
            <a:fillRect/>
          </a:stretch>
        </p:blipFill>
        <p:spPr bwMode="auto">
          <a:xfrm>
            <a:off x="7155365" y="4191000"/>
            <a:ext cx="3083069" cy="184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2" descr="Image result for famous entrepreneurs in sri lanka">
            <a:extLst>
              <a:ext uri="{FF2B5EF4-FFF2-40B4-BE49-F238E27FC236}">
                <a16:creationId xmlns:a16="http://schemas.microsoft.com/office/drawing/2014/main" id="{B902E88A-C184-4637-A067-029ED6C7E7F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l="19746" r="11040"/>
          <a:stretch>
            <a:fillRect/>
          </a:stretch>
        </p:blipFill>
        <p:spPr bwMode="auto">
          <a:xfrm>
            <a:off x="7391997" y="1463244"/>
            <a:ext cx="2517662" cy="2038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2" descr="Image result for Mark Zuckerberg">
            <a:extLst>
              <a:ext uri="{FF2B5EF4-FFF2-40B4-BE49-F238E27FC236}">
                <a16:creationId xmlns:a16="http://schemas.microsoft.com/office/drawing/2014/main" id="{15ACD69E-75EE-4E93-85BC-3B38950709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9596" r="24567"/>
          <a:stretch>
            <a:fillRect/>
          </a:stretch>
        </p:blipFill>
        <p:spPr bwMode="auto">
          <a:xfrm>
            <a:off x="4692928" y="4115828"/>
            <a:ext cx="2227284" cy="190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04297D0F-D800-4F73-B428-696C7297CBAC}"/>
              </a:ext>
            </a:extLst>
          </p:cNvPr>
          <p:cNvSpPr txBox="1">
            <a:spLocks/>
          </p:cNvSpPr>
          <p:nvPr/>
        </p:nvSpPr>
        <p:spPr>
          <a:xfrm>
            <a:off x="990600" y="215218"/>
            <a:ext cx="7934905" cy="1038225"/>
          </a:xfrm>
          <a:prstGeom prst="rect">
            <a:avLst/>
          </a:prstGeom>
        </p:spPr>
        <p:txBody>
          <a:bodyPr anchor="b">
            <a:normAutofit fontScale="550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fontAlgn="auto">
              <a:spcAft>
                <a:spcPts val="0"/>
              </a:spcAft>
              <a:defRPr/>
            </a:pPr>
            <a:r>
              <a:rPr lang="en-US" dirty="0"/>
              <a:t>Do You Know These Personalities?</a:t>
            </a:r>
          </a:p>
        </p:txBody>
      </p:sp>
      <p:sp>
        <p:nvSpPr>
          <p:cNvPr id="14" name="TextBox 13">
            <a:extLst>
              <a:ext uri="{FF2B5EF4-FFF2-40B4-BE49-F238E27FC236}">
                <a16:creationId xmlns:a16="http://schemas.microsoft.com/office/drawing/2014/main" id="{6EC7DCD6-55BF-4E45-8461-4A1F8B0EC042}"/>
              </a:ext>
            </a:extLst>
          </p:cNvPr>
          <p:cNvSpPr txBox="1"/>
          <p:nvPr/>
        </p:nvSpPr>
        <p:spPr>
          <a:xfrm>
            <a:off x="2706456" y="3297988"/>
            <a:ext cx="1408604" cy="369332"/>
          </a:xfrm>
          <a:prstGeom prst="rect">
            <a:avLst/>
          </a:prstGeom>
          <a:noFill/>
        </p:spPr>
        <p:txBody>
          <a:bodyPr wrap="square">
            <a:spAutoFit/>
          </a:bodyPr>
          <a:lstStyle/>
          <a:p>
            <a:r>
              <a:rPr lang="en-US" sz="1800" dirty="0"/>
              <a:t>Walt Disney</a:t>
            </a:r>
          </a:p>
        </p:txBody>
      </p:sp>
      <p:sp>
        <p:nvSpPr>
          <p:cNvPr id="15" name="TextBox 14">
            <a:extLst>
              <a:ext uri="{FF2B5EF4-FFF2-40B4-BE49-F238E27FC236}">
                <a16:creationId xmlns:a16="http://schemas.microsoft.com/office/drawing/2014/main" id="{642D8C3D-7883-4CBE-9AD6-BC2306E81307}"/>
              </a:ext>
            </a:extLst>
          </p:cNvPr>
          <p:cNvSpPr txBox="1"/>
          <p:nvPr/>
        </p:nvSpPr>
        <p:spPr>
          <a:xfrm>
            <a:off x="5250347" y="3689378"/>
            <a:ext cx="1836253" cy="400110"/>
          </a:xfrm>
          <a:prstGeom prst="rect">
            <a:avLst/>
          </a:prstGeom>
          <a:noFill/>
        </p:spPr>
        <p:txBody>
          <a:bodyPr wrap="square">
            <a:spAutoFit/>
          </a:bodyPr>
          <a:lstStyle/>
          <a:p>
            <a:r>
              <a:rPr lang="en-US" sz="2000" dirty="0"/>
              <a:t>J. K. Rowling</a:t>
            </a:r>
          </a:p>
        </p:txBody>
      </p:sp>
      <p:sp>
        <p:nvSpPr>
          <p:cNvPr id="16" name="TextBox 15">
            <a:extLst>
              <a:ext uri="{FF2B5EF4-FFF2-40B4-BE49-F238E27FC236}">
                <a16:creationId xmlns:a16="http://schemas.microsoft.com/office/drawing/2014/main" id="{EC84D2EC-7731-4D7A-8599-A0FAADC6D5CB}"/>
              </a:ext>
            </a:extLst>
          </p:cNvPr>
          <p:cNvSpPr txBox="1"/>
          <p:nvPr/>
        </p:nvSpPr>
        <p:spPr>
          <a:xfrm>
            <a:off x="7543800" y="3591251"/>
            <a:ext cx="2349500" cy="400110"/>
          </a:xfrm>
          <a:prstGeom prst="rect">
            <a:avLst/>
          </a:prstGeom>
          <a:noFill/>
        </p:spPr>
        <p:txBody>
          <a:bodyPr wrap="square">
            <a:spAutoFit/>
          </a:bodyPr>
          <a:lstStyle/>
          <a:p>
            <a:r>
              <a:rPr lang="en-US" sz="2000" dirty="0"/>
              <a:t>Otara </a:t>
            </a:r>
            <a:r>
              <a:rPr lang="en-US" sz="2000" dirty="0" err="1"/>
              <a:t>Gunewardene</a:t>
            </a:r>
            <a:endParaRPr lang="en-US" sz="2000" dirty="0"/>
          </a:p>
        </p:txBody>
      </p:sp>
      <p:pic>
        <p:nvPicPr>
          <p:cNvPr id="6" name="Picture 5">
            <a:hlinkClick r:id="rId11" action="ppaction://hlinkfile"/>
            <a:extLst>
              <a:ext uri="{FF2B5EF4-FFF2-40B4-BE49-F238E27FC236}">
                <a16:creationId xmlns:a16="http://schemas.microsoft.com/office/drawing/2014/main" id="{550CE8F9-60BB-498E-B3C8-B8A9E03A52D1}"/>
              </a:ext>
            </a:extLst>
          </p:cNvPr>
          <p:cNvPicPr>
            <a:picLocks noChangeAspect="1"/>
          </p:cNvPicPr>
          <p:nvPr/>
        </p:nvPicPr>
        <p:blipFill>
          <a:blip r:embed="rId12"/>
          <a:stretch>
            <a:fillRect/>
          </a:stretch>
        </p:blipFill>
        <p:spPr>
          <a:xfrm>
            <a:off x="9880945" y="1673531"/>
            <a:ext cx="2259436" cy="1694577"/>
          </a:xfrm>
          <a:prstGeom prst="rect">
            <a:avLst/>
          </a:prstGeom>
        </p:spPr>
      </p:pic>
      <p:sp>
        <p:nvSpPr>
          <p:cNvPr id="19" name="TextBox 18">
            <a:extLst>
              <a:ext uri="{FF2B5EF4-FFF2-40B4-BE49-F238E27FC236}">
                <a16:creationId xmlns:a16="http://schemas.microsoft.com/office/drawing/2014/main" id="{882C85FD-4C5E-4EFA-89CE-23694EE583EA}"/>
              </a:ext>
            </a:extLst>
          </p:cNvPr>
          <p:cNvSpPr txBox="1"/>
          <p:nvPr/>
        </p:nvSpPr>
        <p:spPr>
          <a:xfrm>
            <a:off x="2449731" y="6131225"/>
            <a:ext cx="1513533" cy="400110"/>
          </a:xfrm>
          <a:prstGeom prst="rect">
            <a:avLst/>
          </a:prstGeom>
          <a:noFill/>
        </p:spPr>
        <p:txBody>
          <a:bodyPr wrap="square">
            <a:spAutoFit/>
          </a:bodyPr>
          <a:lstStyle/>
          <a:p>
            <a:r>
              <a:rPr lang="en-US" sz="2000" dirty="0"/>
              <a:t>Steve Jobs</a:t>
            </a:r>
          </a:p>
        </p:txBody>
      </p:sp>
      <p:sp>
        <p:nvSpPr>
          <p:cNvPr id="21" name="TextBox 20">
            <a:extLst>
              <a:ext uri="{FF2B5EF4-FFF2-40B4-BE49-F238E27FC236}">
                <a16:creationId xmlns:a16="http://schemas.microsoft.com/office/drawing/2014/main" id="{05AFF54F-ED0D-4182-8439-20EAFD2EC924}"/>
              </a:ext>
            </a:extLst>
          </p:cNvPr>
          <p:cNvSpPr txBox="1"/>
          <p:nvPr/>
        </p:nvSpPr>
        <p:spPr>
          <a:xfrm>
            <a:off x="4866297" y="6073476"/>
            <a:ext cx="2053915" cy="400110"/>
          </a:xfrm>
          <a:prstGeom prst="rect">
            <a:avLst/>
          </a:prstGeom>
          <a:noFill/>
        </p:spPr>
        <p:txBody>
          <a:bodyPr wrap="square">
            <a:spAutoFit/>
          </a:bodyPr>
          <a:lstStyle/>
          <a:p>
            <a:r>
              <a:rPr lang="en-US" sz="2000" dirty="0"/>
              <a:t>Mark Zuckerberg</a:t>
            </a:r>
          </a:p>
        </p:txBody>
      </p:sp>
      <p:sp>
        <p:nvSpPr>
          <p:cNvPr id="23" name="TextBox 22">
            <a:extLst>
              <a:ext uri="{FF2B5EF4-FFF2-40B4-BE49-F238E27FC236}">
                <a16:creationId xmlns:a16="http://schemas.microsoft.com/office/drawing/2014/main" id="{DEE779C1-5DB5-4E1C-AF44-151D19C365A5}"/>
              </a:ext>
            </a:extLst>
          </p:cNvPr>
          <p:cNvSpPr txBox="1"/>
          <p:nvPr/>
        </p:nvSpPr>
        <p:spPr>
          <a:xfrm>
            <a:off x="8104135" y="6099047"/>
            <a:ext cx="2139215" cy="400110"/>
          </a:xfrm>
          <a:prstGeom prst="rect">
            <a:avLst/>
          </a:prstGeom>
          <a:noFill/>
        </p:spPr>
        <p:txBody>
          <a:bodyPr wrap="square">
            <a:spAutoFit/>
          </a:bodyPr>
          <a:lstStyle/>
          <a:p>
            <a:r>
              <a:rPr lang="en-US" sz="2000" dirty="0"/>
              <a:t>Bill Gates</a:t>
            </a:r>
          </a:p>
        </p:txBody>
      </p:sp>
    </p:spTree>
    <p:extLst>
      <p:ext uri="{BB962C8B-B14F-4D97-AF65-F5344CB8AC3E}">
        <p14:creationId xmlns:p14="http://schemas.microsoft.com/office/powerpoint/2010/main" val="308971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823E3-C959-4065-BBB5-F4674E620800}"/>
              </a:ext>
            </a:extLst>
          </p:cNvPr>
          <p:cNvSpPr>
            <a:spLocks noGrp="1"/>
          </p:cNvSpPr>
          <p:nvPr>
            <p:ph type="title"/>
          </p:nvPr>
        </p:nvSpPr>
        <p:spPr>
          <a:xfrm>
            <a:off x="5181601" y="634946"/>
            <a:ext cx="6368142" cy="1450757"/>
          </a:xfrm>
        </p:spPr>
        <p:txBody>
          <a:bodyPr>
            <a:normAutofit/>
          </a:bodyPr>
          <a:lstStyle/>
          <a:p>
            <a:r>
              <a:rPr lang="en-US" dirty="0"/>
              <a:t>Who is an Entrepreneur?</a:t>
            </a:r>
          </a:p>
        </p:txBody>
      </p:sp>
      <p:pic>
        <p:nvPicPr>
          <p:cNvPr id="6" name="Picture 5" descr="One in a crowd">
            <a:extLst>
              <a:ext uri="{FF2B5EF4-FFF2-40B4-BE49-F238E27FC236}">
                <a16:creationId xmlns:a16="http://schemas.microsoft.com/office/drawing/2014/main" id="{A6CC70C1-5947-4781-9244-F4CA4E9B0D76}"/>
              </a:ext>
            </a:extLst>
          </p:cNvPr>
          <p:cNvPicPr>
            <a:picLocks noChangeAspect="1"/>
          </p:cNvPicPr>
          <p:nvPr/>
        </p:nvPicPr>
        <p:blipFill rotWithShape="1">
          <a:blip r:embed="rId2"/>
          <a:srcRect l="28691" r="20498" b="-2"/>
          <a:stretch/>
        </p:blipFill>
        <p:spPr>
          <a:xfrm>
            <a:off x="20" y="-12128"/>
            <a:ext cx="4654276" cy="6870127"/>
          </a:xfrm>
          <a:prstGeom prst="rect">
            <a:avLst/>
          </a:prstGeom>
        </p:spPr>
      </p:pic>
      <p:sp>
        <p:nvSpPr>
          <p:cNvPr id="3" name="Content Placeholder 2">
            <a:extLst>
              <a:ext uri="{FF2B5EF4-FFF2-40B4-BE49-F238E27FC236}">
                <a16:creationId xmlns:a16="http://schemas.microsoft.com/office/drawing/2014/main" id="{AFCCAF70-2A37-464F-9646-6261E3E9AA5C}"/>
              </a:ext>
            </a:extLst>
          </p:cNvPr>
          <p:cNvSpPr>
            <a:spLocks noGrp="1"/>
          </p:cNvSpPr>
          <p:nvPr>
            <p:ph idx="1"/>
          </p:nvPr>
        </p:nvSpPr>
        <p:spPr>
          <a:xfrm>
            <a:off x="5181601" y="2198914"/>
            <a:ext cx="6368142" cy="3670180"/>
          </a:xfrm>
        </p:spPr>
        <p:txBody>
          <a:bodyPr>
            <a:normAutofit fontScale="92500" lnSpcReduction="10000"/>
          </a:bodyPr>
          <a:lstStyle/>
          <a:p>
            <a:r>
              <a:rPr lang="en-US" i="1" dirty="0"/>
              <a:t>Entrepreneurship is the </a:t>
            </a:r>
            <a:r>
              <a:rPr lang="en-US" b="1" i="1" dirty="0">
                <a:solidFill>
                  <a:srgbClr val="00B050"/>
                </a:solidFill>
              </a:rPr>
              <a:t>pursuit</a:t>
            </a:r>
            <a:r>
              <a:rPr lang="en-US" i="1" dirty="0"/>
              <a:t> of opportunity beyond resources controlled – Professor Howard Stevenson</a:t>
            </a:r>
          </a:p>
          <a:p>
            <a:r>
              <a:rPr lang="en-US" dirty="0"/>
              <a:t>“Pursuit” implies a singular, relentless (persistent)  focus </a:t>
            </a:r>
          </a:p>
          <a:p>
            <a:r>
              <a:rPr lang="en-US" dirty="0"/>
              <a:t>Entrepreneurs often perceive a short window of opportunity </a:t>
            </a:r>
          </a:p>
          <a:p>
            <a:r>
              <a:rPr lang="en-US" dirty="0"/>
              <a:t>They need to show tangible progress to attract resources, and the mere passage of time consumes limited cash balances</a:t>
            </a:r>
          </a:p>
        </p:txBody>
      </p:sp>
      <p:sp>
        <p:nvSpPr>
          <p:cNvPr id="4" name="Slide Number Placeholder 3">
            <a:extLst>
              <a:ext uri="{FF2B5EF4-FFF2-40B4-BE49-F238E27FC236}">
                <a16:creationId xmlns:a16="http://schemas.microsoft.com/office/drawing/2014/main" id="{73A7AF9C-0244-47E3-B590-CEF44AC66A06}"/>
              </a:ext>
            </a:extLst>
          </p:cNvPr>
          <p:cNvSpPr>
            <a:spLocks noGrp="1"/>
          </p:cNvSpPr>
          <p:nvPr>
            <p:ph type="sldNum" sz="quarter" idx="12"/>
          </p:nvPr>
        </p:nvSpPr>
        <p:spPr>
          <a:xfrm>
            <a:off x="9900458" y="6459785"/>
            <a:ext cx="1312025" cy="365125"/>
          </a:xfrm>
        </p:spPr>
        <p:txBody>
          <a:bodyPr>
            <a:normAutofit/>
          </a:bodyPr>
          <a:lstStyle/>
          <a:p>
            <a:pPr>
              <a:spcAft>
                <a:spcPts val="600"/>
              </a:spcAft>
            </a:pPr>
            <a:fld id="{D57F1E4F-1CFF-5643-939E-217C01CDF565}" type="slidenum">
              <a:rPr lang="en-US">
                <a:solidFill>
                  <a:schemeClr val="tx1">
                    <a:lumMod val="75000"/>
                    <a:lumOff val="25000"/>
                  </a:schemeClr>
                </a:solidFill>
              </a:rPr>
              <a:pPr>
                <a:spcAft>
                  <a:spcPts val="600"/>
                </a:spcAft>
              </a:pPr>
              <a:t>7</a:t>
            </a:fld>
            <a:endParaRPr lang="en-US">
              <a:solidFill>
                <a:schemeClr val="tx1">
                  <a:lumMod val="75000"/>
                  <a:lumOff val="25000"/>
                </a:schemeClr>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10D7375-338A-4447-55C9-7FF4D6DB0BA8}"/>
                  </a:ext>
                </a:extLst>
              </p14:cNvPr>
              <p14:cNvContentPartPr/>
              <p14:nvPr/>
            </p14:nvContentPartPr>
            <p14:xfrm>
              <a:off x="5911200" y="3732840"/>
              <a:ext cx="674640" cy="85680"/>
            </p14:xfrm>
          </p:contentPart>
        </mc:Choice>
        <mc:Fallback xmlns="">
          <p:pic>
            <p:nvPicPr>
              <p:cNvPr id="5" name="Ink 4">
                <a:extLst>
                  <a:ext uri="{FF2B5EF4-FFF2-40B4-BE49-F238E27FC236}">
                    <a16:creationId xmlns:a16="http://schemas.microsoft.com/office/drawing/2014/main" id="{910D7375-338A-4447-55C9-7FF4D6DB0BA8}"/>
                  </a:ext>
                </a:extLst>
              </p:cNvPr>
              <p:cNvPicPr/>
              <p:nvPr/>
            </p:nvPicPr>
            <p:blipFill>
              <a:blip r:embed="rId4"/>
              <a:stretch>
                <a:fillRect/>
              </a:stretch>
            </p:blipFill>
            <p:spPr>
              <a:xfrm>
                <a:off x="5901840" y="3723480"/>
                <a:ext cx="693360" cy="104400"/>
              </a:xfrm>
              <a:prstGeom prst="rect">
                <a:avLst/>
              </a:prstGeom>
            </p:spPr>
          </p:pic>
        </mc:Fallback>
      </mc:AlternateContent>
      <p:sp>
        <p:nvSpPr>
          <p:cNvPr id="7" name="Date Placeholder 6">
            <a:extLst>
              <a:ext uri="{FF2B5EF4-FFF2-40B4-BE49-F238E27FC236}">
                <a16:creationId xmlns:a16="http://schemas.microsoft.com/office/drawing/2014/main" id="{11EB85F5-AFA6-4558-939B-913F710DFA0D}"/>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51A0DD74-F253-49D7-88A1-BB06687D4D25}"/>
              </a:ext>
            </a:extLst>
          </p:cNvPr>
          <p:cNvSpPr>
            <a:spLocks noGrp="1"/>
          </p:cNvSpPr>
          <p:nvPr>
            <p:ph type="ftr" sz="quarter" idx="11"/>
          </p:nvPr>
        </p:nvSpPr>
        <p:spPr/>
        <p:txBody>
          <a:bodyPr/>
          <a:lstStyle/>
          <a:p>
            <a:r>
              <a:rPr lang="en-US"/>
              <a:t>Lecture 12 - Entrepreneurship</a:t>
            </a:r>
            <a:endParaRPr lang="en-US" dirty="0"/>
          </a:p>
        </p:txBody>
      </p:sp>
    </p:spTree>
    <p:extLst>
      <p:ext uri="{BB962C8B-B14F-4D97-AF65-F5344CB8AC3E}">
        <p14:creationId xmlns:p14="http://schemas.microsoft.com/office/powerpoint/2010/main" val="2907097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5A823E3-C959-4065-BBB5-F4674E620800}"/>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Who is an Entrepreneur?</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FCCAF70-2A37-464F-9646-6261E3E9AA5C}"/>
              </a:ext>
            </a:extLst>
          </p:cNvPr>
          <p:cNvSpPr>
            <a:spLocks noGrp="1"/>
          </p:cNvSpPr>
          <p:nvPr>
            <p:ph idx="1"/>
          </p:nvPr>
        </p:nvSpPr>
        <p:spPr>
          <a:xfrm>
            <a:off x="4742016" y="605896"/>
            <a:ext cx="6413663" cy="5646208"/>
          </a:xfrm>
        </p:spPr>
        <p:txBody>
          <a:bodyPr anchor="ctr">
            <a:normAutofit/>
          </a:bodyPr>
          <a:lstStyle/>
          <a:p>
            <a:r>
              <a:rPr lang="en-US" i="1" dirty="0"/>
              <a:t>Entrepreneurship is the pursuit of </a:t>
            </a:r>
            <a:r>
              <a:rPr lang="en-US" b="1" i="1" dirty="0">
                <a:solidFill>
                  <a:srgbClr val="00B050"/>
                </a:solidFill>
              </a:rPr>
              <a:t>opportunity </a:t>
            </a:r>
            <a:r>
              <a:rPr lang="en-US" i="1" dirty="0"/>
              <a:t>beyond resources controlled – Professor Howard Stevenson</a:t>
            </a:r>
          </a:p>
          <a:p>
            <a:r>
              <a:rPr lang="en-US" dirty="0"/>
              <a:t>“Opportunity” implies an offering that is novel in one or more of four ways. </a:t>
            </a:r>
          </a:p>
          <a:p>
            <a:r>
              <a:rPr lang="en-US" dirty="0"/>
              <a:t>The opportunity may entail: </a:t>
            </a:r>
          </a:p>
          <a:p>
            <a:pPr marL="914400" lvl="1" indent="-457200">
              <a:buAutoNum type="arabicParenR"/>
            </a:pPr>
            <a:r>
              <a:rPr lang="en-US" dirty="0"/>
              <a:t>pioneering a truly innovative product; </a:t>
            </a:r>
          </a:p>
          <a:p>
            <a:pPr marL="914400" lvl="1" indent="-457200">
              <a:buAutoNum type="arabicParenR"/>
            </a:pPr>
            <a:r>
              <a:rPr lang="en-US" dirty="0"/>
              <a:t>devising a new business model; </a:t>
            </a:r>
          </a:p>
          <a:p>
            <a:pPr marL="914400" lvl="1" indent="-457200">
              <a:buAutoNum type="arabicParenR"/>
            </a:pPr>
            <a:r>
              <a:rPr lang="en-US" dirty="0"/>
              <a:t>creating a better or cheaper version of an existing product; or </a:t>
            </a:r>
          </a:p>
          <a:p>
            <a:pPr marL="914400" lvl="1" indent="-457200">
              <a:buAutoNum type="arabicParenR"/>
            </a:pPr>
            <a:r>
              <a:rPr lang="en-US" dirty="0"/>
              <a:t>targeting an existing product to new sets of customers. </a:t>
            </a:r>
          </a:p>
          <a:p>
            <a:pPr marL="457200" lvl="1" indent="0">
              <a:buNone/>
            </a:pPr>
            <a:r>
              <a:rPr lang="en-US" dirty="0"/>
              <a:t>These opportunity types are not mutually exclusive.</a:t>
            </a:r>
          </a:p>
        </p:txBody>
      </p:sp>
      <p:sp>
        <p:nvSpPr>
          <p:cNvPr id="4" name="Slide Number Placeholder 3">
            <a:extLst>
              <a:ext uri="{FF2B5EF4-FFF2-40B4-BE49-F238E27FC236}">
                <a16:creationId xmlns:a16="http://schemas.microsoft.com/office/drawing/2014/main" id="{73A7AF9C-0244-47E3-B590-CEF44AC66A06}"/>
              </a:ext>
            </a:extLst>
          </p:cNvPr>
          <p:cNvSpPr>
            <a:spLocks noGrp="1"/>
          </p:cNvSpPr>
          <p:nvPr>
            <p:ph type="sldNum" sz="quarter" idx="12"/>
          </p:nvPr>
        </p:nvSpPr>
        <p:spPr>
          <a:xfrm>
            <a:off x="10123055" y="6459785"/>
            <a:ext cx="1089428"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8</a:t>
            </a:fld>
            <a:endPar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2CD9E019-5DF8-435A-95FC-712CA6CC7531}"/>
              </a:ext>
            </a:extLst>
          </p:cNvPr>
          <p:cNvSpPr>
            <a:spLocks noGrp="1"/>
          </p:cNvSpPr>
          <p:nvPr>
            <p:ph type="dt" sz="half" idx="10"/>
          </p:nvPr>
        </p:nvSpPr>
        <p:spPr/>
        <p:txBody>
          <a:bodyPr/>
          <a:lstStyle/>
          <a:p>
            <a:pPr>
              <a:defRPr/>
            </a:pPr>
            <a:r>
              <a:rPr lang="en-US" altLang="en-US"/>
              <a:t>IT2090</a:t>
            </a:r>
          </a:p>
        </p:txBody>
      </p:sp>
      <p:sp>
        <p:nvSpPr>
          <p:cNvPr id="7" name="Footer Placeholder 6">
            <a:extLst>
              <a:ext uri="{FF2B5EF4-FFF2-40B4-BE49-F238E27FC236}">
                <a16:creationId xmlns:a16="http://schemas.microsoft.com/office/drawing/2014/main" id="{9859890B-1BF7-4A2E-8991-E32B4F13E7B9}"/>
              </a:ext>
            </a:extLst>
          </p:cNvPr>
          <p:cNvSpPr>
            <a:spLocks noGrp="1"/>
          </p:cNvSpPr>
          <p:nvPr>
            <p:ph type="ftr" sz="quarter" idx="11"/>
          </p:nvPr>
        </p:nvSpPr>
        <p:spPr/>
        <p:txBody>
          <a:bodyPr/>
          <a:lstStyle/>
          <a:p>
            <a:pPr>
              <a:defRPr/>
            </a:pPr>
            <a:r>
              <a:rPr lang="en-US" altLang="en-US"/>
              <a:t>Lecture 12 - Entrepreneurship</a:t>
            </a:r>
          </a:p>
        </p:txBody>
      </p:sp>
    </p:spTree>
    <p:extLst>
      <p:ext uri="{BB962C8B-B14F-4D97-AF65-F5344CB8AC3E}">
        <p14:creationId xmlns:p14="http://schemas.microsoft.com/office/powerpoint/2010/main" val="65622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5A823E3-C959-4065-BBB5-F4674E620800}"/>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Who is an Entrepreneur?</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FCCAF70-2A37-464F-9646-6261E3E9AA5C}"/>
              </a:ext>
            </a:extLst>
          </p:cNvPr>
          <p:cNvSpPr>
            <a:spLocks noGrp="1"/>
          </p:cNvSpPr>
          <p:nvPr>
            <p:ph idx="1"/>
          </p:nvPr>
        </p:nvSpPr>
        <p:spPr>
          <a:xfrm>
            <a:off x="4742016" y="605896"/>
            <a:ext cx="6413663" cy="5646208"/>
          </a:xfrm>
        </p:spPr>
        <p:txBody>
          <a:bodyPr anchor="ctr">
            <a:normAutofit/>
          </a:bodyPr>
          <a:lstStyle/>
          <a:p>
            <a:r>
              <a:rPr lang="en-US" i="1" dirty="0"/>
              <a:t>Entrepreneurship is the pursuit of opportunity </a:t>
            </a:r>
            <a:r>
              <a:rPr lang="en-US" b="1" i="1" dirty="0">
                <a:solidFill>
                  <a:srgbClr val="00B050"/>
                </a:solidFill>
              </a:rPr>
              <a:t>beyond resources controlled </a:t>
            </a:r>
            <a:r>
              <a:rPr lang="en-US" i="1" dirty="0"/>
              <a:t>– Professor Howard Stevenson</a:t>
            </a:r>
          </a:p>
          <a:p>
            <a:r>
              <a:rPr lang="en-US" dirty="0"/>
              <a:t>“Beyond resources controlled” implies resource constraints. </a:t>
            </a:r>
          </a:p>
          <a:p>
            <a:r>
              <a:rPr lang="en-US" dirty="0"/>
              <a:t>At a new venture’s outset, its founders control only their own human, social, and financial capital. </a:t>
            </a:r>
          </a:p>
          <a:p>
            <a:r>
              <a:rPr lang="en-US" dirty="0"/>
              <a:t>Many entrepreneurs bootstrap: they keep expenditures to a bare minimum while investing only their own time and, as necessary, their personal funds. In some cases, this is adequate to bring a new venture to the point where it becomes self-sustaining from internally generated cash flow. </a:t>
            </a:r>
          </a:p>
          <a:p>
            <a:r>
              <a:rPr lang="en-US" dirty="0"/>
              <a:t>With most high-potential ventures, however, founders must mobilize more resources than they control personally: the venture eventually will require production facilities, distribution channels, working capital, and so forth.</a:t>
            </a:r>
          </a:p>
        </p:txBody>
      </p:sp>
      <p:sp>
        <p:nvSpPr>
          <p:cNvPr id="4" name="Slide Number Placeholder 3">
            <a:extLst>
              <a:ext uri="{FF2B5EF4-FFF2-40B4-BE49-F238E27FC236}">
                <a16:creationId xmlns:a16="http://schemas.microsoft.com/office/drawing/2014/main" id="{73A7AF9C-0244-47E3-B590-CEF44AC66A06}"/>
              </a:ext>
            </a:extLst>
          </p:cNvPr>
          <p:cNvSpPr>
            <a:spLocks noGrp="1"/>
          </p:cNvSpPr>
          <p:nvPr>
            <p:ph type="sldNum" sz="quarter" idx="12"/>
          </p:nvPr>
        </p:nvSpPr>
        <p:spPr>
          <a:xfrm>
            <a:off x="10123055" y="6459785"/>
            <a:ext cx="1089428"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9</a:t>
            </a:fld>
            <a:endParaRPr kumimoji="0" lang="en-US" sz="1050" b="0" i="0" u="none" strike="noStrike" kern="1200" cap="none" spc="0" normalizeH="0" baseline="0" noProof="0">
              <a:ln>
                <a:noFill/>
              </a:ln>
              <a:solidFill>
                <a:srgbClr val="637052"/>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77EEA4D6-FE0F-4D56-850A-C3CD9FFA73A6}"/>
              </a:ext>
            </a:extLst>
          </p:cNvPr>
          <p:cNvSpPr>
            <a:spLocks noGrp="1"/>
          </p:cNvSpPr>
          <p:nvPr>
            <p:ph type="dt" sz="half" idx="10"/>
          </p:nvPr>
        </p:nvSpPr>
        <p:spPr/>
        <p:txBody>
          <a:bodyPr/>
          <a:lstStyle/>
          <a:p>
            <a:pPr>
              <a:defRPr/>
            </a:pPr>
            <a:r>
              <a:rPr lang="en-US" altLang="en-US"/>
              <a:t>IT2090</a:t>
            </a:r>
          </a:p>
        </p:txBody>
      </p:sp>
      <p:sp>
        <p:nvSpPr>
          <p:cNvPr id="7" name="Footer Placeholder 6">
            <a:extLst>
              <a:ext uri="{FF2B5EF4-FFF2-40B4-BE49-F238E27FC236}">
                <a16:creationId xmlns:a16="http://schemas.microsoft.com/office/drawing/2014/main" id="{2FA42485-217D-485E-84B3-632C4027E47F}"/>
              </a:ext>
            </a:extLst>
          </p:cNvPr>
          <p:cNvSpPr>
            <a:spLocks noGrp="1"/>
          </p:cNvSpPr>
          <p:nvPr>
            <p:ph type="ftr" sz="quarter" idx="11"/>
          </p:nvPr>
        </p:nvSpPr>
        <p:spPr/>
        <p:txBody>
          <a:bodyPr/>
          <a:lstStyle/>
          <a:p>
            <a:pPr>
              <a:defRPr/>
            </a:pPr>
            <a:r>
              <a:rPr lang="en-US" altLang="en-US"/>
              <a:t>Lecture 12 - Entrepreneurship</a:t>
            </a:r>
          </a:p>
        </p:txBody>
      </p:sp>
    </p:spTree>
    <p:extLst>
      <p:ext uri="{BB962C8B-B14F-4D97-AF65-F5344CB8AC3E}">
        <p14:creationId xmlns:p14="http://schemas.microsoft.com/office/powerpoint/2010/main" val="196265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11710</TotalTime>
  <Words>2664</Words>
  <Application>Microsoft Office PowerPoint</Application>
  <PresentationFormat>Widescreen</PresentationFormat>
  <Paragraphs>359</Paragraphs>
  <Slides>35</Slides>
  <Notes>6</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35</vt:i4>
      </vt:variant>
    </vt:vector>
  </HeadingPairs>
  <TitlesOfParts>
    <vt:vector size="50" baseType="lpstr">
      <vt:lpstr>Aptos</vt:lpstr>
      <vt:lpstr>Aptos Display</vt:lpstr>
      <vt:lpstr>Arial</vt:lpstr>
      <vt:lpstr>Bahnschrift SemiLight Condensed</vt:lpstr>
      <vt:lpstr>Calibri</vt:lpstr>
      <vt:lpstr>Calibri Light</vt:lpstr>
      <vt:lpstr>Quire Sans Pro Light</vt:lpstr>
      <vt:lpstr>Segoe Print</vt:lpstr>
      <vt:lpstr>Times New Roman</vt:lpstr>
      <vt:lpstr>Tisa Offc Serif Pro</vt:lpstr>
      <vt:lpstr>Wingdings</vt:lpstr>
      <vt:lpstr>Office Theme</vt:lpstr>
      <vt:lpstr>1_Office Theme</vt:lpstr>
      <vt:lpstr>2_Office Theme</vt:lpstr>
      <vt:lpstr>Retrospect</vt:lpstr>
      <vt:lpstr>Entrepreneurship  “Entrepreneurship is the ability and readiness to develop, organize and run a business enterprise, along with any of its uncertainties in order to make a profit.”  </vt:lpstr>
      <vt:lpstr>Attendance WE  https://forms.office.com/r/Bmi3y55aeP</vt:lpstr>
      <vt:lpstr>Attendance WD  https://forms.office.com/r/knKwk8z1NF</vt:lpstr>
      <vt:lpstr>Entrepreneurship</vt:lpstr>
      <vt:lpstr>PowerPoint Presentation</vt:lpstr>
      <vt:lpstr>PowerPoint Presentation</vt:lpstr>
      <vt:lpstr>Who is an Entrepreneur?</vt:lpstr>
      <vt:lpstr>Who is an Entrepreneur?</vt:lpstr>
      <vt:lpstr>Who is an Entrepreneur?</vt:lpstr>
      <vt:lpstr>Risks and Entrepreneur?</vt:lpstr>
      <vt:lpstr>Entrepreneur and Entrepreneurship</vt:lpstr>
      <vt:lpstr>Value Proposition</vt:lpstr>
      <vt:lpstr>PowerPoint Presentation</vt:lpstr>
      <vt:lpstr>Design Thinking</vt:lpstr>
      <vt:lpstr>Value Proposition</vt:lpstr>
      <vt:lpstr>Value Proposition</vt:lpstr>
      <vt:lpstr>Key Success Factors</vt:lpstr>
      <vt:lpstr>Key Success Factors</vt:lpstr>
      <vt:lpstr>Skills, Expertise, and Aptitude</vt:lpstr>
      <vt:lpstr>Key Success Factors</vt:lpstr>
      <vt:lpstr>Personal Attributes: Common Characteristics</vt:lpstr>
      <vt:lpstr>Personal Attributes: Common Characteristics</vt:lpstr>
      <vt:lpstr>Personal Attributes</vt:lpstr>
      <vt:lpstr>Key Success Factors</vt:lpstr>
      <vt:lpstr>Strong Management Skills</vt:lpstr>
      <vt:lpstr>Key Success Factors</vt:lpstr>
      <vt:lpstr>Business Environment</vt:lpstr>
      <vt:lpstr>External Factors</vt:lpstr>
      <vt:lpstr>How to Launch a Startup</vt:lpstr>
      <vt:lpstr>PowerPoint Presentation</vt:lpstr>
      <vt:lpstr>Business Model Canvas</vt:lpstr>
      <vt:lpstr>PowerPoint Presentation</vt:lpstr>
      <vt:lpstr>Lean Canvas</vt:lpstr>
      <vt:lpstr>Group Work</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703</cp:revision>
  <dcterms:created xsi:type="dcterms:W3CDTF">2003-11-26T17:06:38Z</dcterms:created>
  <dcterms:modified xsi:type="dcterms:W3CDTF">2024-05-06T17:57:50Z</dcterms:modified>
</cp:coreProperties>
</file>